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gif" ContentType="image/gif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18"/>
  </p:notesMasterIdLst>
  <p:handoutMasterIdLst>
    <p:handoutMasterId r:id="rId19"/>
  </p:handoutMasterIdLst>
  <p:sldIdLst>
    <p:sldId id="293" r:id="rId2"/>
    <p:sldId id="294" r:id="rId3"/>
    <p:sldId id="298" r:id="rId4"/>
    <p:sldId id="295" r:id="rId5"/>
    <p:sldId id="292" r:id="rId6"/>
    <p:sldId id="297" r:id="rId7"/>
    <p:sldId id="278" r:id="rId8"/>
    <p:sldId id="279" r:id="rId9"/>
    <p:sldId id="299" r:id="rId10"/>
    <p:sldId id="301" r:id="rId11"/>
    <p:sldId id="302" r:id="rId12"/>
    <p:sldId id="303" r:id="rId13"/>
    <p:sldId id="304" r:id="rId14"/>
    <p:sldId id="285" r:id="rId15"/>
    <p:sldId id="286" r:id="rId16"/>
    <p:sldId id="300" r:id="rId17"/>
  </p:sldIdLst>
  <p:sldSz cx="9144000" cy="6858000" type="screen4x3"/>
  <p:notesSz cx="6858000" cy="9144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htmlPubPr pubBrowser="v4" r:id="rId1">
    <p:sldAll/>
  </p:htmlPubPr>
  <p:webPr encoding="windows-1252"/>
  <p:showPr showNarration="1" useTimings="0">
    <p:present/>
    <p:sldAll/>
    <p:penClr>
      <a:schemeClr val="tx1"/>
    </p:penClr>
  </p:showPr>
  <p:clrMru>
    <a:srgbClr val="660066"/>
    <a:srgbClr val="336600"/>
    <a:srgbClr val="CC0000"/>
    <a:srgbClr val="000099"/>
    <a:srgbClr val="FE9B03"/>
    <a:srgbClr val="DC0081"/>
    <a:srgbClr val="6600CC"/>
    <a:srgbClr val="CC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/>
  </p:normalViewPr>
  <p:slideViewPr>
    <p:cSldViewPr>
      <p:cViewPr varScale="1">
        <p:scale>
          <a:sx n="64" d="100"/>
          <a:sy n="64" d="100"/>
        </p:scale>
        <p:origin x="-133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05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Props.xml.rels><?xml version="1.0" encoding="UTF-8" standalone="yes"?>
<Relationships xmlns="http://schemas.openxmlformats.org/package/2006/relationships"><Relationship Id="rId1" Type="http://schemas.openxmlformats.org/officeDocument/2006/relationships/htmlPubSaveAs" Target="http://sps.k12.ar.us/massengale/pwpt%20enzymes.htm" TargetMode="External"/></Relationships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9459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"/>
          <p:cNvSpPr>
            <a:spLocks noChangeShapeType="1"/>
          </p:cNvSpPr>
          <p:nvPr/>
        </p:nvSpPr>
        <p:spPr bwMode="auto">
          <a:xfrm>
            <a:off x="0" y="2819400"/>
            <a:ext cx="91440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0" y="2819400"/>
            <a:ext cx="4800600" cy="457200"/>
          </a:xfrm>
        </p:spPr>
        <p:txBody>
          <a:bodyPr/>
          <a:lstStyle>
            <a:lvl1pPr marL="0" indent="0">
              <a:buFontTx/>
              <a:buNone/>
              <a:defRPr sz="16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915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0" y="2286000"/>
            <a:ext cx="9144000" cy="6096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E1C506E-B5EC-4E63-ADAD-2D394BD08D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7BDF15-3BD9-4D95-A037-76C2FE834F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B70FF-6DF0-4A72-A267-E0D19AFC1A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762000"/>
            <a:ext cx="4495800" cy="4876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762000"/>
            <a:ext cx="4495800" cy="4876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35B783-1A07-4239-9CE4-B4F5A1667C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7FEF75-1B60-4775-92FA-79A2CC8327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B6ADF0-4112-49FF-A912-B3F60273A1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762000"/>
            <a:ext cx="44958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4958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5BC9B7-E396-454A-B44F-4B702F04FE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BA6ED2-106C-470C-B10D-DE889F7334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70A57F-5A41-4709-B19A-010E3F7A3A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087F7-2D06-42EE-B04B-003C76B97D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09AA3A-57DC-47FE-872F-869B9317B5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8297E-03FF-4AE8-AC4D-BAE89887FC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294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chemeClr val="bg1"/>
                </a:solidFill>
                <a:latin typeface="Franklin Gothic Heavy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chemeClr val="bg1"/>
                </a:solidFill>
                <a:latin typeface="Franklin Gothic Heavy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6294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chemeClr val="bg1"/>
                </a:solidFill>
                <a:latin typeface="Franklin Gothic Heavy" pitchFamily="34" charset="0"/>
              </a:defRPr>
            </a:lvl1pPr>
          </a:lstStyle>
          <a:p>
            <a:pPr>
              <a:defRPr/>
            </a:pPr>
            <a:fld id="{6EEA1375-30BD-4640-B051-D7461C199B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8135" name="Line 7"/>
          <p:cNvSpPr>
            <a:spLocks noChangeShapeType="1"/>
          </p:cNvSpPr>
          <p:nvPr/>
        </p:nvSpPr>
        <p:spPr bwMode="auto">
          <a:xfrm>
            <a:off x="0" y="533400"/>
            <a:ext cx="91440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ransition>
    <p:fade thruBlk="1"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mi Head 426" pitchFamily="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mi Head 426" pitchFamily="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mi Head 426" pitchFamily="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mi Head 426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mi Head 426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mi Head 426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mi Head 426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mi Head 426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FEAC4AA-AB26-40EE-BC02-6C94C0F0D834}" type="slidenum">
              <a:rPr lang="en-US"/>
              <a:pPr/>
              <a:t>1</a:t>
            </a:fld>
            <a:endParaRPr lang="en-US"/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362200"/>
            <a:ext cx="9144000" cy="6096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8800" b="1" i="1" smtClean="0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Enzymes</a:t>
            </a:r>
            <a:endParaRPr lang="en-US" sz="8800" i="1" smtClean="0">
              <a:solidFill>
                <a:srgbClr val="CC99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E23EE8C-F7CE-49F1-8CAA-6156784C452B}" type="slidenum">
              <a:rPr lang="en-US"/>
              <a:pPr/>
              <a:t>10</a:t>
            </a:fld>
            <a:endParaRPr lang="en-US"/>
          </a:p>
        </p:txBody>
      </p:sp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9144000" cy="685800"/>
          </a:xfrm>
        </p:spPr>
        <p:txBody>
          <a:bodyPr lIns="90488" tIns="44450" rIns="90488" bIns="44450"/>
          <a:lstStyle/>
          <a:p>
            <a:pPr algn="ctr" eaLnBrk="1" hangingPunct="1">
              <a:defRPr/>
            </a:pPr>
            <a:r>
              <a:rPr lang="en-US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Induced Fit</a:t>
            </a:r>
            <a:endParaRPr lang="en-US" b="1" smtClean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14400"/>
            <a:ext cx="8382000" cy="5181600"/>
          </a:xfrm>
        </p:spPr>
        <p:txBody>
          <a:bodyPr lIns="90488" tIns="44450" rIns="90488" bIns="44450"/>
          <a:lstStyle/>
          <a:p>
            <a:pPr eaLnBrk="1" hangingPunct="1">
              <a:defRPr/>
            </a:pPr>
            <a:r>
              <a:rPr lang="en-US" sz="3200" b="1" smtClean="0">
                <a:latin typeface="Comic Sans MS" pitchFamily="66" charset="0"/>
              </a:rPr>
              <a:t>A </a:t>
            </a:r>
            <a:r>
              <a:rPr lang="en-US" sz="32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change</a:t>
            </a:r>
            <a:r>
              <a:rPr lang="en-US" sz="3200" b="1" smtClean="0">
                <a:latin typeface="Comic Sans MS" pitchFamily="66" charset="0"/>
              </a:rPr>
              <a:t> in the </a:t>
            </a:r>
            <a:r>
              <a:rPr lang="en-US" sz="3200" b="1" smtClean="0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configuration</a:t>
            </a:r>
            <a:r>
              <a:rPr lang="en-US" sz="3200" b="1" smtClean="0">
                <a:latin typeface="Comic Sans MS" pitchFamily="66" charset="0"/>
              </a:rPr>
              <a:t> of an </a:t>
            </a:r>
            <a:r>
              <a:rPr lang="en-US" sz="3200" b="1" smtClean="0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enzyme’s active</a:t>
            </a:r>
            <a:r>
              <a:rPr lang="en-US" sz="32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site </a:t>
            </a:r>
            <a:r>
              <a:rPr lang="en-US" sz="3200" b="1" smtClean="0">
                <a:latin typeface="Comic Sans MS" pitchFamily="66" charset="0"/>
              </a:rPr>
              <a:t>(H+ and ionic bonds are involved).</a:t>
            </a:r>
          </a:p>
          <a:p>
            <a:pPr eaLnBrk="1" hangingPunct="1">
              <a:defRPr/>
            </a:pPr>
            <a:r>
              <a:rPr lang="en-US" sz="32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Induced</a:t>
            </a:r>
            <a:r>
              <a:rPr lang="en-US" sz="3200" b="1" smtClean="0">
                <a:latin typeface="Comic Sans MS" pitchFamily="66" charset="0"/>
              </a:rPr>
              <a:t> by the </a:t>
            </a:r>
            <a:r>
              <a:rPr lang="en-US" sz="3200" b="1" smtClean="0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substrate</a:t>
            </a:r>
            <a:r>
              <a:rPr lang="en-US" sz="32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.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352800" y="3638550"/>
            <a:ext cx="4440238" cy="3144838"/>
            <a:chOff x="2112" y="2292"/>
            <a:chExt cx="2797" cy="1981"/>
          </a:xfrm>
        </p:grpSpPr>
        <p:sp>
          <p:nvSpPr>
            <p:cNvPr id="12302" name="Freeform 5"/>
            <p:cNvSpPr>
              <a:spLocks/>
            </p:cNvSpPr>
            <p:nvPr/>
          </p:nvSpPr>
          <p:spPr bwMode="auto">
            <a:xfrm>
              <a:off x="2112" y="2292"/>
              <a:ext cx="2797" cy="1981"/>
            </a:xfrm>
            <a:custGeom>
              <a:avLst/>
              <a:gdLst>
                <a:gd name="T0" fmla="*/ 264 w 2797"/>
                <a:gd name="T1" fmla="*/ 408 h 1981"/>
                <a:gd name="T2" fmla="*/ 372 w 2797"/>
                <a:gd name="T3" fmla="*/ 420 h 1981"/>
                <a:gd name="T4" fmla="*/ 492 w 2797"/>
                <a:gd name="T5" fmla="*/ 432 h 1981"/>
                <a:gd name="T6" fmla="*/ 600 w 2797"/>
                <a:gd name="T7" fmla="*/ 432 h 1981"/>
                <a:gd name="T8" fmla="*/ 708 w 2797"/>
                <a:gd name="T9" fmla="*/ 480 h 1981"/>
                <a:gd name="T10" fmla="*/ 720 w 2797"/>
                <a:gd name="T11" fmla="*/ 588 h 1981"/>
                <a:gd name="T12" fmla="*/ 720 w 2797"/>
                <a:gd name="T13" fmla="*/ 708 h 1981"/>
                <a:gd name="T14" fmla="*/ 720 w 2797"/>
                <a:gd name="T15" fmla="*/ 816 h 1981"/>
                <a:gd name="T16" fmla="*/ 720 w 2797"/>
                <a:gd name="T17" fmla="*/ 924 h 1981"/>
                <a:gd name="T18" fmla="*/ 708 w 2797"/>
                <a:gd name="T19" fmla="*/ 1032 h 1981"/>
                <a:gd name="T20" fmla="*/ 588 w 2797"/>
                <a:gd name="T21" fmla="*/ 1056 h 1981"/>
                <a:gd name="T22" fmla="*/ 432 w 2797"/>
                <a:gd name="T23" fmla="*/ 1056 h 1981"/>
                <a:gd name="T24" fmla="*/ 324 w 2797"/>
                <a:gd name="T25" fmla="*/ 1056 h 1981"/>
                <a:gd name="T26" fmla="*/ 216 w 2797"/>
                <a:gd name="T27" fmla="*/ 1056 h 1981"/>
                <a:gd name="T28" fmla="*/ 108 w 2797"/>
                <a:gd name="T29" fmla="*/ 1140 h 1981"/>
                <a:gd name="T30" fmla="*/ 72 w 2797"/>
                <a:gd name="T31" fmla="*/ 1296 h 1981"/>
                <a:gd name="T32" fmla="*/ 96 w 2797"/>
                <a:gd name="T33" fmla="*/ 1440 h 1981"/>
                <a:gd name="T34" fmla="*/ 216 w 2797"/>
                <a:gd name="T35" fmla="*/ 1536 h 1981"/>
                <a:gd name="T36" fmla="*/ 276 w 2797"/>
                <a:gd name="T37" fmla="*/ 1680 h 1981"/>
                <a:gd name="T38" fmla="*/ 324 w 2797"/>
                <a:gd name="T39" fmla="*/ 1812 h 1981"/>
                <a:gd name="T40" fmla="*/ 564 w 2797"/>
                <a:gd name="T41" fmla="*/ 1848 h 1981"/>
                <a:gd name="T42" fmla="*/ 720 w 2797"/>
                <a:gd name="T43" fmla="*/ 1824 h 1981"/>
                <a:gd name="T44" fmla="*/ 816 w 2797"/>
                <a:gd name="T45" fmla="*/ 1680 h 1981"/>
                <a:gd name="T46" fmla="*/ 1068 w 2797"/>
                <a:gd name="T47" fmla="*/ 1692 h 1981"/>
                <a:gd name="T48" fmla="*/ 1152 w 2797"/>
                <a:gd name="T49" fmla="*/ 1824 h 1981"/>
                <a:gd name="T50" fmla="*/ 1308 w 2797"/>
                <a:gd name="T51" fmla="*/ 1884 h 1981"/>
                <a:gd name="T52" fmla="*/ 1524 w 2797"/>
                <a:gd name="T53" fmla="*/ 1896 h 1981"/>
                <a:gd name="T54" fmla="*/ 1788 w 2797"/>
                <a:gd name="T55" fmla="*/ 1848 h 1981"/>
                <a:gd name="T56" fmla="*/ 2148 w 2797"/>
                <a:gd name="T57" fmla="*/ 1884 h 1981"/>
                <a:gd name="T58" fmla="*/ 2436 w 2797"/>
                <a:gd name="T59" fmla="*/ 1932 h 1981"/>
                <a:gd name="T60" fmla="*/ 2592 w 2797"/>
                <a:gd name="T61" fmla="*/ 1980 h 1981"/>
                <a:gd name="T62" fmla="*/ 2736 w 2797"/>
                <a:gd name="T63" fmla="*/ 1884 h 1981"/>
                <a:gd name="T64" fmla="*/ 2784 w 2797"/>
                <a:gd name="T65" fmla="*/ 1644 h 1981"/>
                <a:gd name="T66" fmla="*/ 2796 w 2797"/>
                <a:gd name="T67" fmla="*/ 1404 h 1981"/>
                <a:gd name="T68" fmla="*/ 2748 w 2797"/>
                <a:gd name="T69" fmla="*/ 1188 h 1981"/>
                <a:gd name="T70" fmla="*/ 2700 w 2797"/>
                <a:gd name="T71" fmla="*/ 948 h 1981"/>
                <a:gd name="T72" fmla="*/ 2676 w 2797"/>
                <a:gd name="T73" fmla="*/ 708 h 1981"/>
                <a:gd name="T74" fmla="*/ 2676 w 2797"/>
                <a:gd name="T75" fmla="*/ 492 h 1981"/>
                <a:gd name="T76" fmla="*/ 2712 w 2797"/>
                <a:gd name="T77" fmla="*/ 252 h 1981"/>
                <a:gd name="T78" fmla="*/ 2652 w 2797"/>
                <a:gd name="T79" fmla="*/ 144 h 1981"/>
                <a:gd name="T80" fmla="*/ 2508 w 2797"/>
                <a:gd name="T81" fmla="*/ 132 h 1981"/>
                <a:gd name="T82" fmla="*/ 2244 w 2797"/>
                <a:gd name="T83" fmla="*/ 120 h 1981"/>
                <a:gd name="T84" fmla="*/ 2004 w 2797"/>
                <a:gd name="T85" fmla="*/ 108 h 1981"/>
                <a:gd name="T86" fmla="*/ 1764 w 2797"/>
                <a:gd name="T87" fmla="*/ 108 h 1981"/>
                <a:gd name="T88" fmla="*/ 1500 w 2797"/>
                <a:gd name="T89" fmla="*/ 96 h 1981"/>
                <a:gd name="T90" fmla="*/ 1236 w 2797"/>
                <a:gd name="T91" fmla="*/ 60 h 1981"/>
                <a:gd name="T92" fmla="*/ 996 w 2797"/>
                <a:gd name="T93" fmla="*/ 48 h 1981"/>
                <a:gd name="T94" fmla="*/ 888 w 2797"/>
                <a:gd name="T95" fmla="*/ 60 h 1981"/>
                <a:gd name="T96" fmla="*/ 756 w 2797"/>
                <a:gd name="T97" fmla="*/ 36 h 1981"/>
                <a:gd name="T98" fmla="*/ 552 w 2797"/>
                <a:gd name="T99" fmla="*/ 12 h 1981"/>
                <a:gd name="T100" fmla="*/ 396 w 2797"/>
                <a:gd name="T101" fmla="*/ 0 h 1981"/>
                <a:gd name="T102" fmla="*/ 288 w 2797"/>
                <a:gd name="T103" fmla="*/ 24 h 1981"/>
                <a:gd name="T104" fmla="*/ 180 w 2797"/>
                <a:gd name="T105" fmla="*/ 60 h 1981"/>
                <a:gd name="T106" fmla="*/ 72 w 2797"/>
                <a:gd name="T107" fmla="*/ 168 h 1981"/>
                <a:gd name="T108" fmla="*/ 0 w 2797"/>
                <a:gd name="T109" fmla="*/ 276 h 1981"/>
                <a:gd name="T110" fmla="*/ 0 w 2797"/>
                <a:gd name="T111" fmla="*/ 384 h 1981"/>
                <a:gd name="T112" fmla="*/ 108 w 2797"/>
                <a:gd name="T113" fmla="*/ 420 h 1981"/>
                <a:gd name="T114" fmla="*/ 192 w 2797"/>
                <a:gd name="T115" fmla="*/ 396 h 198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797"/>
                <a:gd name="T175" fmla="*/ 0 h 1981"/>
                <a:gd name="T176" fmla="*/ 2797 w 2797"/>
                <a:gd name="T177" fmla="*/ 1981 h 1981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797" h="1981">
                  <a:moveTo>
                    <a:pt x="192" y="396"/>
                  </a:moveTo>
                  <a:lnTo>
                    <a:pt x="228" y="396"/>
                  </a:lnTo>
                  <a:lnTo>
                    <a:pt x="264" y="408"/>
                  </a:lnTo>
                  <a:lnTo>
                    <a:pt x="300" y="408"/>
                  </a:lnTo>
                  <a:lnTo>
                    <a:pt x="336" y="408"/>
                  </a:lnTo>
                  <a:lnTo>
                    <a:pt x="372" y="420"/>
                  </a:lnTo>
                  <a:lnTo>
                    <a:pt x="408" y="420"/>
                  </a:lnTo>
                  <a:lnTo>
                    <a:pt x="444" y="432"/>
                  </a:lnTo>
                  <a:lnTo>
                    <a:pt x="492" y="432"/>
                  </a:lnTo>
                  <a:lnTo>
                    <a:pt x="528" y="432"/>
                  </a:lnTo>
                  <a:lnTo>
                    <a:pt x="564" y="432"/>
                  </a:lnTo>
                  <a:lnTo>
                    <a:pt x="600" y="432"/>
                  </a:lnTo>
                  <a:lnTo>
                    <a:pt x="648" y="444"/>
                  </a:lnTo>
                  <a:lnTo>
                    <a:pt x="684" y="444"/>
                  </a:lnTo>
                  <a:lnTo>
                    <a:pt x="708" y="480"/>
                  </a:lnTo>
                  <a:lnTo>
                    <a:pt x="720" y="516"/>
                  </a:lnTo>
                  <a:lnTo>
                    <a:pt x="720" y="552"/>
                  </a:lnTo>
                  <a:lnTo>
                    <a:pt x="720" y="588"/>
                  </a:lnTo>
                  <a:lnTo>
                    <a:pt x="720" y="624"/>
                  </a:lnTo>
                  <a:lnTo>
                    <a:pt x="720" y="660"/>
                  </a:lnTo>
                  <a:lnTo>
                    <a:pt x="720" y="708"/>
                  </a:lnTo>
                  <a:lnTo>
                    <a:pt x="720" y="744"/>
                  </a:lnTo>
                  <a:lnTo>
                    <a:pt x="720" y="780"/>
                  </a:lnTo>
                  <a:lnTo>
                    <a:pt x="720" y="816"/>
                  </a:lnTo>
                  <a:lnTo>
                    <a:pt x="720" y="852"/>
                  </a:lnTo>
                  <a:lnTo>
                    <a:pt x="720" y="888"/>
                  </a:lnTo>
                  <a:lnTo>
                    <a:pt x="720" y="924"/>
                  </a:lnTo>
                  <a:lnTo>
                    <a:pt x="720" y="960"/>
                  </a:lnTo>
                  <a:lnTo>
                    <a:pt x="720" y="996"/>
                  </a:lnTo>
                  <a:lnTo>
                    <a:pt x="708" y="1032"/>
                  </a:lnTo>
                  <a:lnTo>
                    <a:pt x="672" y="1056"/>
                  </a:lnTo>
                  <a:lnTo>
                    <a:pt x="636" y="1056"/>
                  </a:lnTo>
                  <a:lnTo>
                    <a:pt x="588" y="1056"/>
                  </a:lnTo>
                  <a:lnTo>
                    <a:pt x="516" y="1056"/>
                  </a:lnTo>
                  <a:lnTo>
                    <a:pt x="468" y="1056"/>
                  </a:lnTo>
                  <a:lnTo>
                    <a:pt x="432" y="1056"/>
                  </a:lnTo>
                  <a:lnTo>
                    <a:pt x="396" y="1056"/>
                  </a:lnTo>
                  <a:lnTo>
                    <a:pt x="360" y="1056"/>
                  </a:lnTo>
                  <a:lnTo>
                    <a:pt x="324" y="1056"/>
                  </a:lnTo>
                  <a:lnTo>
                    <a:pt x="288" y="1056"/>
                  </a:lnTo>
                  <a:lnTo>
                    <a:pt x="252" y="1056"/>
                  </a:lnTo>
                  <a:lnTo>
                    <a:pt x="216" y="1056"/>
                  </a:lnTo>
                  <a:lnTo>
                    <a:pt x="180" y="1068"/>
                  </a:lnTo>
                  <a:lnTo>
                    <a:pt x="144" y="1092"/>
                  </a:lnTo>
                  <a:lnTo>
                    <a:pt x="108" y="1140"/>
                  </a:lnTo>
                  <a:lnTo>
                    <a:pt x="96" y="1176"/>
                  </a:lnTo>
                  <a:lnTo>
                    <a:pt x="84" y="1248"/>
                  </a:lnTo>
                  <a:lnTo>
                    <a:pt x="72" y="1296"/>
                  </a:lnTo>
                  <a:lnTo>
                    <a:pt x="72" y="1344"/>
                  </a:lnTo>
                  <a:lnTo>
                    <a:pt x="72" y="1392"/>
                  </a:lnTo>
                  <a:lnTo>
                    <a:pt x="96" y="1440"/>
                  </a:lnTo>
                  <a:lnTo>
                    <a:pt x="144" y="1464"/>
                  </a:lnTo>
                  <a:lnTo>
                    <a:pt x="180" y="1500"/>
                  </a:lnTo>
                  <a:lnTo>
                    <a:pt x="216" y="1536"/>
                  </a:lnTo>
                  <a:lnTo>
                    <a:pt x="252" y="1584"/>
                  </a:lnTo>
                  <a:lnTo>
                    <a:pt x="276" y="1632"/>
                  </a:lnTo>
                  <a:lnTo>
                    <a:pt x="276" y="1680"/>
                  </a:lnTo>
                  <a:lnTo>
                    <a:pt x="288" y="1728"/>
                  </a:lnTo>
                  <a:lnTo>
                    <a:pt x="300" y="1776"/>
                  </a:lnTo>
                  <a:lnTo>
                    <a:pt x="324" y="1812"/>
                  </a:lnTo>
                  <a:lnTo>
                    <a:pt x="396" y="1824"/>
                  </a:lnTo>
                  <a:lnTo>
                    <a:pt x="468" y="1848"/>
                  </a:lnTo>
                  <a:lnTo>
                    <a:pt x="564" y="1848"/>
                  </a:lnTo>
                  <a:lnTo>
                    <a:pt x="636" y="1860"/>
                  </a:lnTo>
                  <a:lnTo>
                    <a:pt x="672" y="1860"/>
                  </a:lnTo>
                  <a:lnTo>
                    <a:pt x="720" y="1824"/>
                  </a:lnTo>
                  <a:lnTo>
                    <a:pt x="744" y="1752"/>
                  </a:lnTo>
                  <a:lnTo>
                    <a:pt x="780" y="1704"/>
                  </a:lnTo>
                  <a:lnTo>
                    <a:pt x="816" y="1680"/>
                  </a:lnTo>
                  <a:lnTo>
                    <a:pt x="900" y="1668"/>
                  </a:lnTo>
                  <a:lnTo>
                    <a:pt x="972" y="1680"/>
                  </a:lnTo>
                  <a:lnTo>
                    <a:pt x="1068" y="1692"/>
                  </a:lnTo>
                  <a:lnTo>
                    <a:pt x="1116" y="1740"/>
                  </a:lnTo>
                  <a:lnTo>
                    <a:pt x="1140" y="1788"/>
                  </a:lnTo>
                  <a:lnTo>
                    <a:pt x="1152" y="1824"/>
                  </a:lnTo>
                  <a:lnTo>
                    <a:pt x="1188" y="1872"/>
                  </a:lnTo>
                  <a:lnTo>
                    <a:pt x="1236" y="1884"/>
                  </a:lnTo>
                  <a:lnTo>
                    <a:pt x="1308" y="1884"/>
                  </a:lnTo>
                  <a:lnTo>
                    <a:pt x="1380" y="1884"/>
                  </a:lnTo>
                  <a:lnTo>
                    <a:pt x="1476" y="1884"/>
                  </a:lnTo>
                  <a:lnTo>
                    <a:pt x="1524" y="1896"/>
                  </a:lnTo>
                  <a:lnTo>
                    <a:pt x="1596" y="1884"/>
                  </a:lnTo>
                  <a:lnTo>
                    <a:pt x="1692" y="1860"/>
                  </a:lnTo>
                  <a:lnTo>
                    <a:pt x="1788" y="1848"/>
                  </a:lnTo>
                  <a:lnTo>
                    <a:pt x="1908" y="1848"/>
                  </a:lnTo>
                  <a:lnTo>
                    <a:pt x="2028" y="1872"/>
                  </a:lnTo>
                  <a:lnTo>
                    <a:pt x="2148" y="1884"/>
                  </a:lnTo>
                  <a:lnTo>
                    <a:pt x="2268" y="1908"/>
                  </a:lnTo>
                  <a:lnTo>
                    <a:pt x="2364" y="1920"/>
                  </a:lnTo>
                  <a:lnTo>
                    <a:pt x="2436" y="1932"/>
                  </a:lnTo>
                  <a:lnTo>
                    <a:pt x="2508" y="1956"/>
                  </a:lnTo>
                  <a:lnTo>
                    <a:pt x="2544" y="1968"/>
                  </a:lnTo>
                  <a:lnTo>
                    <a:pt x="2592" y="1980"/>
                  </a:lnTo>
                  <a:lnTo>
                    <a:pt x="2640" y="1956"/>
                  </a:lnTo>
                  <a:lnTo>
                    <a:pt x="2688" y="1932"/>
                  </a:lnTo>
                  <a:lnTo>
                    <a:pt x="2736" y="1884"/>
                  </a:lnTo>
                  <a:lnTo>
                    <a:pt x="2748" y="1812"/>
                  </a:lnTo>
                  <a:lnTo>
                    <a:pt x="2772" y="1716"/>
                  </a:lnTo>
                  <a:lnTo>
                    <a:pt x="2784" y="1644"/>
                  </a:lnTo>
                  <a:lnTo>
                    <a:pt x="2784" y="1572"/>
                  </a:lnTo>
                  <a:lnTo>
                    <a:pt x="2796" y="1500"/>
                  </a:lnTo>
                  <a:lnTo>
                    <a:pt x="2796" y="1404"/>
                  </a:lnTo>
                  <a:lnTo>
                    <a:pt x="2784" y="1308"/>
                  </a:lnTo>
                  <a:lnTo>
                    <a:pt x="2760" y="1260"/>
                  </a:lnTo>
                  <a:lnTo>
                    <a:pt x="2748" y="1188"/>
                  </a:lnTo>
                  <a:lnTo>
                    <a:pt x="2724" y="1116"/>
                  </a:lnTo>
                  <a:lnTo>
                    <a:pt x="2712" y="1044"/>
                  </a:lnTo>
                  <a:lnTo>
                    <a:pt x="2700" y="948"/>
                  </a:lnTo>
                  <a:lnTo>
                    <a:pt x="2688" y="876"/>
                  </a:lnTo>
                  <a:lnTo>
                    <a:pt x="2676" y="780"/>
                  </a:lnTo>
                  <a:lnTo>
                    <a:pt x="2676" y="708"/>
                  </a:lnTo>
                  <a:lnTo>
                    <a:pt x="2676" y="636"/>
                  </a:lnTo>
                  <a:lnTo>
                    <a:pt x="2676" y="564"/>
                  </a:lnTo>
                  <a:lnTo>
                    <a:pt x="2676" y="492"/>
                  </a:lnTo>
                  <a:lnTo>
                    <a:pt x="2688" y="396"/>
                  </a:lnTo>
                  <a:lnTo>
                    <a:pt x="2700" y="348"/>
                  </a:lnTo>
                  <a:lnTo>
                    <a:pt x="2712" y="252"/>
                  </a:lnTo>
                  <a:lnTo>
                    <a:pt x="2712" y="204"/>
                  </a:lnTo>
                  <a:lnTo>
                    <a:pt x="2688" y="168"/>
                  </a:lnTo>
                  <a:lnTo>
                    <a:pt x="2652" y="144"/>
                  </a:lnTo>
                  <a:lnTo>
                    <a:pt x="2616" y="132"/>
                  </a:lnTo>
                  <a:lnTo>
                    <a:pt x="2580" y="132"/>
                  </a:lnTo>
                  <a:lnTo>
                    <a:pt x="2508" y="132"/>
                  </a:lnTo>
                  <a:lnTo>
                    <a:pt x="2436" y="120"/>
                  </a:lnTo>
                  <a:lnTo>
                    <a:pt x="2364" y="120"/>
                  </a:lnTo>
                  <a:lnTo>
                    <a:pt x="2244" y="120"/>
                  </a:lnTo>
                  <a:lnTo>
                    <a:pt x="2148" y="120"/>
                  </a:lnTo>
                  <a:lnTo>
                    <a:pt x="2076" y="120"/>
                  </a:lnTo>
                  <a:lnTo>
                    <a:pt x="2004" y="108"/>
                  </a:lnTo>
                  <a:lnTo>
                    <a:pt x="1932" y="108"/>
                  </a:lnTo>
                  <a:lnTo>
                    <a:pt x="1836" y="108"/>
                  </a:lnTo>
                  <a:lnTo>
                    <a:pt x="1764" y="108"/>
                  </a:lnTo>
                  <a:lnTo>
                    <a:pt x="1692" y="108"/>
                  </a:lnTo>
                  <a:lnTo>
                    <a:pt x="1596" y="108"/>
                  </a:lnTo>
                  <a:lnTo>
                    <a:pt x="1500" y="96"/>
                  </a:lnTo>
                  <a:lnTo>
                    <a:pt x="1404" y="84"/>
                  </a:lnTo>
                  <a:lnTo>
                    <a:pt x="1308" y="72"/>
                  </a:lnTo>
                  <a:lnTo>
                    <a:pt x="1236" y="60"/>
                  </a:lnTo>
                  <a:lnTo>
                    <a:pt x="1164" y="60"/>
                  </a:lnTo>
                  <a:lnTo>
                    <a:pt x="1092" y="48"/>
                  </a:lnTo>
                  <a:lnTo>
                    <a:pt x="996" y="48"/>
                  </a:lnTo>
                  <a:lnTo>
                    <a:pt x="960" y="48"/>
                  </a:lnTo>
                  <a:lnTo>
                    <a:pt x="924" y="48"/>
                  </a:lnTo>
                  <a:lnTo>
                    <a:pt x="888" y="60"/>
                  </a:lnTo>
                  <a:lnTo>
                    <a:pt x="840" y="60"/>
                  </a:lnTo>
                  <a:lnTo>
                    <a:pt x="792" y="60"/>
                  </a:lnTo>
                  <a:lnTo>
                    <a:pt x="756" y="36"/>
                  </a:lnTo>
                  <a:lnTo>
                    <a:pt x="708" y="24"/>
                  </a:lnTo>
                  <a:lnTo>
                    <a:pt x="624" y="12"/>
                  </a:lnTo>
                  <a:lnTo>
                    <a:pt x="552" y="12"/>
                  </a:lnTo>
                  <a:lnTo>
                    <a:pt x="480" y="12"/>
                  </a:lnTo>
                  <a:lnTo>
                    <a:pt x="432" y="0"/>
                  </a:lnTo>
                  <a:lnTo>
                    <a:pt x="396" y="0"/>
                  </a:lnTo>
                  <a:lnTo>
                    <a:pt x="360" y="12"/>
                  </a:lnTo>
                  <a:lnTo>
                    <a:pt x="324" y="12"/>
                  </a:lnTo>
                  <a:lnTo>
                    <a:pt x="288" y="24"/>
                  </a:lnTo>
                  <a:lnTo>
                    <a:pt x="252" y="24"/>
                  </a:lnTo>
                  <a:lnTo>
                    <a:pt x="216" y="36"/>
                  </a:lnTo>
                  <a:lnTo>
                    <a:pt x="180" y="60"/>
                  </a:lnTo>
                  <a:lnTo>
                    <a:pt x="144" y="84"/>
                  </a:lnTo>
                  <a:lnTo>
                    <a:pt x="108" y="120"/>
                  </a:lnTo>
                  <a:lnTo>
                    <a:pt x="72" y="168"/>
                  </a:lnTo>
                  <a:lnTo>
                    <a:pt x="36" y="204"/>
                  </a:lnTo>
                  <a:lnTo>
                    <a:pt x="12" y="240"/>
                  </a:lnTo>
                  <a:lnTo>
                    <a:pt x="0" y="276"/>
                  </a:lnTo>
                  <a:lnTo>
                    <a:pt x="0" y="312"/>
                  </a:lnTo>
                  <a:lnTo>
                    <a:pt x="0" y="348"/>
                  </a:lnTo>
                  <a:lnTo>
                    <a:pt x="0" y="384"/>
                  </a:lnTo>
                  <a:lnTo>
                    <a:pt x="36" y="396"/>
                  </a:lnTo>
                  <a:lnTo>
                    <a:pt x="72" y="408"/>
                  </a:lnTo>
                  <a:lnTo>
                    <a:pt x="108" y="420"/>
                  </a:lnTo>
                  <a:lnTo>
                    <a:pt x="144" y="432"/>
                  </a:lnTo>
                  <a:lnTo>
                    <a:pt x="180" y="420"/>
                  </a:lnTo>
                  <a:lnTo>
                    <a:pt x="192" y="396"/>
                  </a:lnTo>
                </a:path>
              </a:pathLst>
            </a:custGeom>
            <a:solidFill>
              <a:schemeClr val="accent1"/>
            </a:solidFill>
            <a:ln w="508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3" name="Rectangle 6"/>
            <p:cNvSpPr>
              <a:spLocks noChangeArrowheads="1"/>
            </p:cNvSpPr>
            <p:nvPr/>
          </p:nvSpPr>
          <p:spPr bwMode="auto">
            <a:xfrm>
              <a:off x="3159" y="2967"/>
              <a:ext cx="840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400" b="1">
                  <a:latin typeface="Arial" charset="0"/>
                </a:rPr>
                <a:t>Enzyme</a:t>
              </a:r>
            </a:p>
          </p:txBody>
        </p:sp>
        <p:sp>
          <p:nvSpPr>
            <p:cNvPr id="12304" name="Rectangle 7"/>
            <p:cNvSpPr>
              <a:spLocks noChangeArrowheads="1"/>
            </p:cNvSpPr>
            <p:nvPr/>
          </p:nvSpPr>
          <p:spPr bwMode="auto">
            <a:xfrm>
              <a:off x="2247" y="2391"/>
              <a:ext cx="1096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400" b="1">
                  <a:latin typeface="Arial" charset="0"/>
                </a:rPr>
                <a:t>Active Site</a:t>
              </a:r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914400" y="4114800"/>
            <a:ext cx="3530600" cy="1092200"/>
            <a:chOff x="576" y="2592"/>
            <a:chExt cx="2224" cy="688"/>
          </a:xfrm>
        </p:grpSpPr>
        <p:sp>
          <p:nvSpPr>
            <p:cNvPr id="12299" name="Rectangle 9"/>
            <p:cNvSpPr>
              <a:spLocks noChangeArrowheads="1"/>
            </p:cNvSpPr>
            <p:nvPr/>
          </p:nvSpPr>
          <p:spPr bwMode="auto">
            <a:xfrm>
              <a:off x="2160" y="2784"/>
              <a:ext cx="640" cy="496"/>
            </a:xfrm>
            <a:prstGeom prst="rect">
              <a:avLst/>
            </a:prstGeom>
            <a:solidFill>
              <a:schemeClr val="hlink"/>
            </a:solidFill>
            <a:ln w="508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0" name="Rectangle 10"/>
            <p:cNvSpPr>
              <a:spLocks noChangeArrowheads="1"/>
            </p:cNvSpPr>
            <p:nvPr/>
          </p:nvSpPr>
          <p:spPr bwMode="auto">
            <a:xfrm>
              <a:off x="576" y="2592"/>
              <a:ext cx="979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400" b="1">
                  <a:solidFill>
                    <a:schemeClr val="bg1"/>
                  </a:solidFill>
                  <a:latin typeface="Arial" charset="0"/>
                </a:rPr>
                <a:t>substrate</a:t>
              </a:r>
            </a:p>
          </p:txBody>
        </p:sp>
        <p:sp>
          <p:nvSpPr>
            <p:cNvPr id="12301" name="Line 11"/>
            <p:cNvSpPr>
              <a:spLocks noChangeShapeType="1"/>
            </p:cNvSpPr>
            <p:nvPr/>
          </p:nvSpPr>
          <p:spPr bwMode="auto">
            <a:xfrm>
              <a:off x="1536" y="2736"/>
              <a:ext cx="864" cy="2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838200" y="4267200"/>
            <a:ext cx="2438400" cy="1901825"/>
            <a:chOff x="528" y="2688"/>
            <a:chExt cx="1536" cy="1198"/>
          </a:xfrm>
        </p:grpSpPr>
        <p:sp>
          <p:nvSpPr>
            <p:cNvPr id="12296" name="Rectangle 13"/>
            <p:cNvSpPr>
              <a:spLocks noChangeArrowheads="1"/>
            </p:cNvSpPr>
            <p:nvPr/>
          </p:nvSpPr>
          <p:spPr bwMode="auto">
            <a:xfrm>
              <a:off x="528" y="3600"/>
              <a:ext cx="1104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/>
              <a:r>
                <a:rPr lang="en-US" sz="2400" b="1">
                  <a:solidFill>
                    <a:schemeClr val="bg1"/>
                  </a:solidFill>
                  <a:latin typeface="Arial" charset="0"/>
                </a:rPr>
                <a:t>induced fit</a:t>
              </a:r>
            </a:p>
          </p:txBody>
        </p:sp>
        <p:sp>
          <p:nvSpPr>
            <p:cNvPr id="12297" name="Freeform 14"/>
            <p:cNvSpPr>
              <a:spLocks/>
            </p:cNvSpPr>
            <p:nvPr/>
          </p:nvSpPr>
          <p:spPr bwMode="auto">
            <a:xfrm>
              <a:off x="1380" y="3312"/>
              <a:ext cx="493" cy="265"/>
            </a:xfrm>
            <a:custGeom>
              <a:avLst/>
              <a:gdLst>
                <a:gd name="T0" fmla="*/ 492 w 493"/>
                <a:gd name="T1" fmla="*/ 0 h 265"/>
                <a:gd name="T2" fmla="*/ 456 w 493"/>
                <a:gd name="T3" fmla="*/ 12 h 265"/>
                <a:gd name="T4" fmla="*/ 432 w 493"/>
                <a:gd name="T5" fmla="*/ 48 h 265"/>
                <a:gd name="T6" fmla="*/ 396 w 493"/>
                <a:gd name="T7" fmla="*/ 72 h 265"/>
                <a:gd name="T8" fmla="*/ 360 w 493"/>
                <a:gd name="T9" fmla="*/ 108 h 265"/>
                <a:gd name="T10" fmla="*/ 324 w 493"/>
                <a:gd name="T11" fmla="*/ 132 h 265"/>
                <a:gd name="T12" fmla="*/ 288 w 493"/>
                <a:gd name="T13" fmla="*/ 156 h 265"/>
                <a:gd name="T14" fmla="*/ 252 w 493"/>
                <a:gd name="T15" fmla="*/ 180 h 265"/>
                <a:gd name="T16" fmla="*/ 216 w 493"/>
                <a:gd name="T17" fmla="*/ 204 h 265"/>
                <a:gd name="T18" fmla="*/ 180 w 493"/>
                <a:gd name="T19" fmla="*/ 216 h 265"/>
                <a:gd name="T20" fmla="*/ 144 w 493"/>
                <a:gd name="T21" fmla="*/ 240 h 265"/>
                <a:gd name="T22" fmla="*/ 108 w 493"/>
                <a:gd name="T23" fmla="*/ 252 h 265"/>
                <a:gd name="T24" fmla="*/ 72 w 493"/>
                <a:gd name="T25" fmla="*/ 252 h 265"/>
                <a:gd name="T26" fmla="*/ 36 w 493"/>
                <a:gd name="T27" fmla="*/ 264 h 265"/>
                <a:gd name="T28" fmla="*/ 0 w 493"/>
                <a:gd name="T29" fmla="*/ 264 h 26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93"/>
                <a:gd name="T46" fmla="*/ 0 h 265"/>
                <a:gd name="T47" fmla="*/ 493 w 493"/>
                <a:gd name="T48" fmla="*/ 265 h 26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93" h="265">
                  <a:moveTo>
                    <a:pt x="492" y="0"/>
                  </a:moveTo>
                  <a:lnTo>
                    <a:pt x="456" y="12"/>
                  </a:lnTo>
                  <a:lnTo>
                    <a:pt x="432" y="48"/>
                  </a:lnTo>
                  <a:lnTo>
                    <a:pt x="396" y="72"/>
                  </a:lnTo>
                  <a:lnTo>
                    <a:pt x="360" y="108"/>
                  </a:lnTo>
                  <a:lnTo>
                    <a:pt x="324" y="132"/>
                  </a:lnTo>
                  <a:lnTo>
                    <a:pt x="288" y="156"/>
                  </a:lnTo>
                  <a:lnTo>
                    <a:pt x="252" y="180"/>
                  </a:lnTo>
                  <a:lnTo>
                    <a:pt x="216" y="204"/>
                  </a:lnTo>
                  <a:lnTo>
                    <a:pt x="180" y="216"/>
                  </a:lnTo>
                  <a:lnTo>
                    <a:pt x="144" y="240"/>
                  </a:lnTo>
                  <a:lnTo>
                    <a:pt x="108" y="252"/>
                  </a:lnTo>
                  <a:lnTo>
                    <a:pt x="72" y="252"/>
                  </a:lnTo>
                  <a:lnTo>
                    <a:pt x="36" y="264"/>
                  </a:lnTo>
                  <a:lnTo>
                    <a:pt x="0" y="264"/>
                  </a:lnTo>
                </a:path>
              </a:pathLst>
            </a:custGeom>
            <a:noFill/>
            <a:ln w="50800" cap="rnd">
              <a:solidFill>
                <a:schemeClr val="bg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98" name="AutoShape 15"/>
            <p:cNvSpPr>
              <a:spLocks/>
            </p:cNvSpPr>
            <p:nvPr/>
          </p:nvSpPr>
          <p:spPr bwMode="auto">
            <a:xfrm>
              <a:off x="1872" y="2688"/>
              <a:ext cx="192" cy="816"/>
            </a:xfrm>
            <a:prstGeom prst="leftBrace">
              <a:avLst>
                <a:gd name="adj1" fmla="val 35417"/>
                <a:gd name="adj2" fmla="val 50000"/>
              </a:avLst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7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4" grpId="0" build="p" autoUpdateAnimBg="0"/>
      <p:bldP spid="74755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9C45D4E-F87C-462E-BD1E-FD981CA6DD96}" type="slidenum">
              <a:rPr lang="en-US"/>
              <a:pPr/>
              <a:t>11</a:t>
            </a:fld>
            <a:endParaRPr lang="en-US"/>
          </a:p>
        </p:txBody>
      </p:sp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 lIns="90488" tIns="44450" rIns="90488" bIns="44450"/>
          <a:lstStyle/>
          <a:p>
            <a:pPr algn="ctr" eaLnBrk="1" hangingPunct="1">
              <a:defRPr/>
            </a:pPr>
            <a:r>
              <a:rPr lang="en-US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What Affects Enzyme Activity?</a:t>
            </a:r>
            <a:endParaRPr lang="en-US" b="1" smtClean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7772400" cy="4114800"/>
          </a:xfrm>
        </p:spPr>
        <p:txBody>
          <a:bodyPr lIns="90488" tIns="44450" rIns="90488" bIns="44450"/>
          <a:lstStyle/>
          <a:p>
            <a:pPr eaLnBrk="1" hangingPunct="1">
              <a:defRPr/>
            </a:pPr>
            <a:r>
              <a:rPr lang="en-US" sz="3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Three factors:</a:t>
            </a:r>
          </a:p>
          <a:p>
            <a:pPr eaLnBrk="1" hangingPunct="1">
              <a:buFontTx/>
              <a:buNone/>
              <a:defRPr/>
            </a:pPr>
            <a:r>
              <a:rPr lang="en-US" sz="3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	1.	Environmental Conditions</a:t>
            </a:r>
          </a:p>
          <a:p>
            <a:pPr eaLnBrk="1" hangingPunct="1">
              <a:buFontTx/>
              <a:buNone/>
              <a:defRPr/>
            </a:pPr>
            <a:endParaRPr lang="en-US" sz="3600" b="1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eaLnBrk="1" hangingPunct="1">
              <a:buFontTx/>
              <a:buNone/>
              <a:defRPr/>
            </a:pPr>
            <a:r>
              <a:rPr lang="en-US" sz="3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	2.	Cofactors and Coenzymes</a:t>
            </a:r>
          </a:p>
          <a:p>
            <a:pPr eaLnBrk="1" hangingPunct="1">
              <a:buFontTx/>
              <a:buNone/>
              <a:defRPr/>
            </a:pPr>
            <a:endParaRPr lang="en-US" sz="3600" b="1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eaLnBrk="1" hangingPunct="1">
              <a:buFontTx/>
              <a:buNone/>
              <a:defRPr/>
            </a:pPr>
            <a:r>
              <a:rPr lang="en-US" sz="3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	3.	Enzyme Inhibitors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6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6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2" grpId="0" build="p" autoUpdateAnimBg="0"/>
      <p:bldP spid="76803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CE5630F-2FD7-47CD-BB86-E0A9EACBA571}" type="slidenum">
              <a:rPr lang="en-US"/>
              <a:pPr/>
              <a:t>12</a:t>
            </a:fld>
            <a:endParaRPr lang="en-US"/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 lIns="90488" tIns="44450" rIns="90488" bIns="44450"/>
          <a:lstStyle/>
          <a:p>
            <a:pPr algn="ctr" eaLnBrk="1" hangingPunct="1">
              <a:defRPr/>
            </a:pPr>
            <a:r>
              <a:rPr lang="en-US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1. Environmental Conditions</a:t>
            </a:r>
            <a:endParaRPr lang="en-US" b="1" smtClean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305800" cy="5029200"/>
          </a:xfrm>
        </p:spPr>
        <p:txBody>
          <a:bodyPr lIns="90488" tIns="44450" rIns="90488" bIns="44450"/>
          <a:lstStyle/>
          <a:p>
            <a:pPr marL="381000" indent="-381000" eaLnBrk="1" hangingPunct="1">
              <a:buFontTx/>
              <a:buNone/>
              <a:tabLst>
                <a:tab pos="857250" algn="l"/>
                <a:tab pos="1257300" algn="l"/>
              </a:tabLst>
              <a:defRPr/>
            </a:pPr>
            <a:r>
              <a:rPr lang="en-US" sz="32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1. Extreme</a:t>
            </a:r>
            <a:r>
              <a:rPr lang="en-US" sz="3200" b="1" smtClean="0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Temperature</a:t>
            </a:r>
            <a:r>
              <a:rPr lang="en-US" sz="32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are the most dangerous</a:t>
            </a:r>
          </a:p>
          <a:p>
            <a:pPr marL="381000" indent="-381000" eaLnBrk="1" hangingPunct="1">
              <a:buFontTx/>
              <a:buNone/>
              <a:tabLst>
                <a:tab pos="857250" algn="l"/>
                <a:tab pos="1257300" algn="l"/>
              </a:tabLst>
              <a:defRPr/>
            </a:pPr>
            <a:r>
              <a:rPr lang="en-US" sz="32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	- </a:t>
            </a:r>
            <a:r>
              <a:rPr lang="en-US" sz="3200" b="1" smtClean="0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high temps</a:t>
            </a:r>
            <a:r>
              <a:rPr lang="en-US" sz="32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n-US" sz="3200" smtClean="0">
                <a:latin typeface="Comic Sans MS" pitchFamily="66" charset="0"/>
              </a:rPr>
              <a:t>may</a:t>
            </a:r>
            <a:r>
              <a:rPr lang="en-US" sz="32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denature (unfold) </a:t>
            </a:r>
            <a:r>
              <a:rPr lang="en-US" sz="3200" smtClean="0">
                <a:latin typeface="Comic Sans MS" pitchFamily="66" charset="0"/>
              </a:rPr>
              <a:t>the</a:t>
            </a:r>
            <a:r>
              <a:rPr lang="en-US" sz="32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enzyme.</a:t>
            </a:r>
          </a:p>
          <a:p>
            <a:pPr marL="381000" indent="-381000" eaLnBrk="1" hangingPunct="1">
              <a:buFontTx/>
              <a:buNone/>
              <a:tabLst>
                <a:tab pos="857250" algn="l"/>
                <a:tab pos="1257300" algn="l"/>
              </a:tabLst>
              <a:defRPr/>
            </a:pPr>
            <a:endParaRPr lang="en-US" sz="3200" b="1" smtClean="0">
              <a:latin typeface="Comic Sans MS" pitchFamily="66" charset="0"/>
            </a:endParaRPr>
          </a:p>
          <a:p>
            <a:pPr marL="381000" indent="-381000" eaLnBrk="1" hangingPunct="1">
              <a:buFontTx/>
              <a:buNone/>
              <a:tabLst>
                <a:tab pos="857250" algn="l"/>
                <a:tab pos="1257300" algn="l"/>
              </a:tabLst>
              <a:defRPr/>
            </a:pPr>
            <a:r>
              <a:rPr lang="en-US" sz="32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	2.	</a:t>
            </a:r>
            <a:r>
              <a:rPr lang="en-US" sz="3200" b="1" smtClean="0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pH</a:t>
            </a:r>
            <a:r>
              <a:rPr lang="en-US" sz="32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(most like 6 - 8 pH near neutral)</a:t>
            </a:r>
          </a:p>
          <a:p>
            <a:pPr marL="381000" indent="-381000" eaLnBrk="1" hangingPunct="1">
              <a:buFontTx/>
              <a:buNone/>
              <a:tabLst>
                <a:tab pos="857250" algn="l"/>
                <a:tab pos="1257300" algn="l"/>
              </a:tabLst>
              <a:defRPr/>
            </a:pPr>
            <a:r>
              <a:rPr lang="en-US" sz="32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	3.	</a:t>
            </a:r>
            <a:r>
              <a:rPr lang="en-US" sz="3200" b="1" smtClean="0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Ionic concentration</a:t>
            </a:r>
            <a:r>
              <a:rPr lang="en-US" sz="32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(salt ions)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0" grpId="0" build="p" autoUpdateAnimBg="0"/>
      <p:bldP spid="78851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1B4CAD9-D29B-4F4C-8AEE-19385F69A5AC}" type="slidenum">
              <a:rPr lang="en-US"/>
              <a:pPr/>
              <a:t>13</a:t>
            </a:fld>
            <a:endParaRPr lang="en-US"/>
          </a:p>
        </p:txBody>
      </p:sp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 lIns="90488" tIns="44450" rIns="90488" bIns="44450"/>
          <a:lstStyle/>
          <a:p>
            <a:pPr algn="ctr" eaLnBrk="1" hangingPunct="1">
              <a:defRPr/>
            </a:pPr>
            <a:r>
              <a:rPr lang="en-US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2. Cofactors and Coenzymes</a:t>
            </a:r>
            <a:endParaRPr lang="en-US" b="1" smtClean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9144000" cy="4572000"/>
          </a:xfrm>
        </p:spPr>
        <p:txBody>
          <a:bodyPr lIns="90488" tIns="44450" rIns="90488" bIns="44450"/>
          <a:lstStyle/>
          <a:p>
            <a:pPr eaLnBrk="1" hangingPunct="1">
              <a:defRPr/>
            </a:pPr>
            <a:r>
              <a:rPr lang="en-US" sz="32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Inorganic substances </a:t>
            </a:r>
            <a:r>
              <a:rPr lang="en-US" sz="3200" b="1" smtClean="0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(zinc, iron)</a:t>
            </a:r>
            <a:r>
              <a:rPr lang="en-US" sz="32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n-US" sz="3200" b="1" smtClean="0">
                <a:latin typeface="Comic Sans MS" pitchFamily="66" charset="0"/>
              </a:rPr>
              <a:t>and</a:t>
            </a:r>
            <a:r>
              <a:rPr lang="en-US" sz="32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n-US" sz="3200" b="1" smtClean="0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vitamins</a:t>
            </a:r>
            <a:r>
              <a:rPr lang="en-US" sz="3200" b="1" smtClean="0">
                <a:latin typeface="Comic Sans MS" pitchFamily="66" charset="0"/>
              </a:rPr>
              <a:t> (respectively) are sometimes need for proper </a:t>
            </a:r>
            <a:r>
              <a:rPr lang="en-US" sz="32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enzymatic activity</a:t>
            </a:r>
            <a:r>
              <a:rPr lang="en-US" sz="3200" b="1" smtClean="0">
                <a:latin typeface="Comic Sans MS" pitchFamily="66" charset="0"/>
              </a:rPr>
              <a:t>.</a:t>
            </a:r>
          </a:p>
          <a:p>
            <a:pPr eaLnBrk="1" hangingPunct="1">
              <a:buFontTx/>
              <a:buNone/>
              <a:defRPr/>
            </a:pPr>
            <a:endParaRPr lang="en-US" sz="3200" b="1" smtClean="0">
              <a:latin typeface="Comic Sans MS" pitchFamily="66" charset="0"/>
            </a:endParaRPr>
          </a:p>
          <a:p>
            <a:pPr eaLnBrk="1" hangingPunct="1">
              <a:defRPr/>
            </a:pPr>
            <a:r>
              <a:rPr lang="en-US" sz="32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Example:</a:t>
            </a:r>
            <a:endParaRPr lang="en-US" sz="3200" b="1" smtClean="0">
              <a:latin typeface="Comic Sans MS" pitchFamily="66" charset="0"/>
            </a:endParaRPr>
          </a:p>
          <a:p>
            <a:pPr lvl="1" eaLnBrk="1" hangingPunct="1">
              <a:buFontTx/>
              <a:buNone/>
              <a:defRPr/>
            </a:pPr>
            <a:r>
              <a:rPr lang="en-US" sz="2800" b="1" smtClean="0">
                <a:latin typeface="Comic Sans MS" pitchFamily="66" charset="0"/>
              </a:rPr>
              <a:t>		</a:t>
            </a:r>
            <a:r>
              <a:rPr lang="en-US" sz="2800" b="1" smtClean="0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Iron</a:t>
            </a:r>
            <a:r>
              <a:rPr lang="en-US" sz="2800" b="1" smtClean="0">
                <a:latin typeface="Comic Sans MS" pitchFamily="66" charset="0"/>
              </a:rPr>
              <a:t> must be present in the </a:t>
            </a:r>
            <a:r>
              <a:rPr lang="en-US" sz="2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quaternary 	structure</a:t>
            </a:r>
            <a:r>
              <a:rPr lang="en-US" sz="2800" b="1" smtClean="0">
                <a:latin typeface="Comic Sans MS" pitchFamily="66" charset="0"/>
              </a:rPr>
              <a:t> </a:t>
            </a:r>
            <a:r>
              <a:rPr lang="en-US" sz="2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-</a:t>
            </a:r>
            <a:r>
              <a:rPr lang="en-US" sz="2800" b="1" smtClean="0">
                <a:latin typeface="Comic Sans MS" pitchFamily="66" charset="0"/>
              </a:rPr>
              <a:t> </a:t>
            </a:r>
            <a:r>
              <a:rPr lang="en-US" sz="2800" b="1" smtClean="0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hemoglobin</a:t>
            </a:r>
            <a:r>
              <a:rPr lang="en-US" sz="2800" b="1" smtClean="0">
                <a:latin typeface="Comic Sans MS" pitchFamily="66" charset="0"/>
              </a:rPr>
              <a:t> in order for it to  	</a:t>
            </a:r>
            <a:r>
              <a:rPr lang="en-US" sz="2800" b="1" smtClean="0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pick up oxygen.</a:t>
            </a:r>
            <a:r>
              <a:rPr lang="en-US" sz="2800" b="1" smtClean="0">
                <a:latin typeface="Comic Sans MS" pitchFamily="66" charset="0"/>
              </a:rPr>
              <a:t> </a:t>
            </a:r>
          </a:p>
          <a:p>
            <a:pPr eaLnBrk="1" hangingPunct="1">
              <a:buFontTx/>
              <a:buNone/>
              <a:defRPr/>
            </a:pPr>
            <a:endParaRPr lang="en-US" sz="3200" b="1" smtClean="0"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0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0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8" grpId="0" build="p" autoUpdateAnimBg="0"/>
      <p:bldP spid="80899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72F361-4090-414A-8BD0-35BB2EA01FD2}" type="slidenum">
              <a:rPr lang="en-US"/>
              <a:pPr/>
              <a:t>14</a:t>
            </a:fld>
            <a:endParaRPr lang="en-US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685800"/>
          </a:xfrm>
        </p:spPr>
        <p:txBody>
          <a:bodyPr lIns="90488" tIns="44450" rIns="90488" bIns="44450"/>
          <a:lstStyle/>
          <a:p>
            <a:pPr algn="ctr" eaLnBrk="1" hangingPunct="1">
              <a:defRPr/>
            </a:pPr>
            <a:r>
              <a:rPr lang="en-US" sz="4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Two examples of Enzyme Inhibitors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382000" cy="2286000"/>
          </a:xfrm>
        </p:spPr>
        <p:txBody>
          <a:bodyPr lIns="90488" tIns="44450" rIns="90488" bIns="44450"/>
          <a:lstStyle/>
          <a:p>
            <a:pPr eaLnBrk="1" hangingPunct="1">
              <a:lnSpc>
                <a:spcPct val="90000"/>
              </a:lnSpc>
              <a:buFontTx/>
              <a:buNone/>
              <a:tabLst>
                <a:tab pos="0" algn="l"/>
              </a:tabLst>
              <a:defRPr/>
            </a:pPr>
            <a:r>
              <a:rPr lang="en-US" sz="3200" b="1" smtClean="0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a. </a:t>
            </a:r>
            <a:r>
              <a:rPr lang="en-US" sz="3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Competitive inhibitors</a:t>
            </a:r>
            <a:r>
              <a:rPr lang="en-US" sz="3600" b="1" smtClean="0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:</a:t>
            </a:r>
            <a:r>
              <a:rPr lang="en-US" sz="3600" b="1" smtClean="0">
                <a:solidFill>
                  <a:srgbClr val="CC9900"/>
                </a:solidFill>
                <a:latin typeface="Comic Sans MS" pitchFamily="66" charset="0"/>
              </a:rPr>
              <a:t>  are chemicals that </a:t>
            </a:r>
            <a:r>
              <a:rPr lang="en-US" sz="3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resemble</a:t>
            </a:r>
            <a:r>
              <a:rPr lang="en-US" sz="3600" b="1" smtClean="0">
                <a:solidFill>
                  <a:srgbClr val="CC9900"/>
                </a:solidFill>
                <a:latin typeface="Comic Sans MS" pitchFamily="66" charset="0"/>
              </a:rPr>
              <a:t> an </a:t>
            </a:r>
            <a:r>
              <a:rPr lang="en-US" sz="3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enzyme’s normal substrate</a:t>
            </a:r>
            <a:r>
              <a:rPr lang="en-US" sz="3600" b="1" smtClean="0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n-US" sz="3600" b="1" smtClean="0">
                <a:solidFill>
                  <a:srgbClr val="CC9900"/>
                </a:solidFill>
                <a:latin typeface="Comic Sans MS" pitchFamily="66" charset="0"/>
              </a:rPr>
              <a:t>and </a:t>
            </a:r>
            <a:r>
              <a:rPr lang="en-US" sz="3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compete</a:t>
            </a:r>
            <a:r>
              <a:rPr lang="en-US" sz="3600" b="1" smtClean="0">
                <a:solidFill>
                  <a:srgbClr val="CC9900"/>
                </a:solidFill>
                <a:latin typeface="Comic Sans MS" pitchFamily="66" charset="0"/>
              </a:rPr>
              <a:t> with it for the </a:t>
            </a:r>
            <a:r>
              <a:rPr lang="en-US" sz="3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active site</a:t>
            </a:r>
            <a:r>
              <a:rPr lang="en-US" sz="3600" b="1" smtClean="0">
                <a:latin typeface="Comic Sans MS" pitchFamily="66" charset="0"/>
              </a:rPr>
              <a:t>.</a:t>
            </a: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5867400" y="4038600"/>
            <a:ext cx="2706688" cy="2230438"/>
            <a:chOff x="3216" y="2700"/>
            <a:chExt cx="1705" cy="1213"/>
          </a:xfrm>
        </p:grpSpPr>
        <p:sp>
          <p:nvSpPr>
            <p:cNvPr id="16395" name="Freeform 7"/>
            <p:cNvSpPr>
              <a:spLocks/>
            </p:cNvSpPr>
            <p:nvPr/>
          </p:nvSpPr>
          <p:spPr bwMode="auto">
            <a:xfrm>
              <a:off x="3216" y="2700"/>
              <a:ext cx="1705" cy="1213"/>
            </a:xfrm>
            <a:custGeom>
              <a:avLst/>
              <a:gdLst>
                <a:gd name="T0" fmla="*/ 180 w 1705"/>
                <a:gd name="T1" fmla="*/ 432 h 1213"/>
                <a:gd name="T2" fmla="*/ 264 w 1705"/>
                <a:gd name="T3" fmla="*/ 444 h 1213"/>
                <a:gd name="T4" fmla="*/ 336 w 1705"/>
                <a:gd name="T5" fmla="*/ 444 h 1213"/>
                <a:gd name="T6" fmla="*/ 408 w 1705"/>
                <a:gd name="T7" fmla="*/ 444 h 1213"/>
                <a:gd name="T8" fmla="*/ 480 w 1705"/>
                <a:gd name="T9" fmla="*/ 444 h 1213"/>
                <a:gd name="T10" fmla="*/ 504 w 1705"/>
                <a:gd name="T11" fmla="*/ 516 h 1213"/>
                <a:gd name="T12" fmla="*/ 504 w 1705"/>
                <a:gd name="T13" fmla="*/ 588 h 1213"/>
                <a:gd name="T14" fmla="*/ 480 w 1705"/>
                <a:gd name="T15" fmla="*/ 660 h 1213"/>
                <a:gd name="T16" fmla="*/ 408 w 1705"/>
                <a:gd name="T17" fmla="*/ 672 h 1213"/>
                <a:gd name="T18" fmla="*/ 336 w 1705"/>
                <a:gd name="T19" fmla="*/ 684 h 1213"/>
                <a:gd name="T20" fmla="*/ 264 w 1705"/>
                <a:gd name="T21" fmla="*/ 684 h 1213"/>
                <a:gd name="T22" fmla="*/ 192 w 1705"/>
                <a:gd name="T23" fmla="*/ 696 h 1213"/>
                <a:gd name="T24" fmla="*/ 132 w 1705"/>
                <a:gd name="T25" fmla="*/ 744 h 1213"/>
                <a:gd name="T26" fmla="*/ 108 w 1705"/>
                <a:gd name="T27" fmla="*/ 816 h 1213"/>
                <a:gd name="T28" fmla="*/ 96 w 1705"/>
                <a:gd name="T29" fmla="*/ 888 h 1213"/>
                <a:gd name="T30" fmla="*/ 96 w 1705"/>
                <a:gd name="T31" fmla="*/ 972 h 1213"/>
                <a:gd name="T32" fmla="*/ 132 w 1705"/>
                <a:gd name="T33" fmla="*/ 1056 h 1213"/>
                <a:gd name="T34" fmla="*/ 168 w 1705"/>
                <a:gd name="T35" fmla="*/ 1128 h 1213"/>
                <a:gd name="T36" fmla="*/ 240 w 1705"/>
                <a:gd name="T37" fmla="*/ 1176 h 1213"/>
                <a:gd name="T38" fmla="*/ 312 w 1705"/>
                <a:gd name="T39" fmla="*/ 1212 h 1213"/>
                <a:gd name="T40" fmla="*/ 408 w 1705"/>
                <a:gd name="T41" fmla="*/ 1212 h 1213"/>
                <a:gd name="T42" fmla="*/ 528 w 1705"/>
                <a:gd name="T43" fmla="*/ 1212 h 1213"/>
                <a:gd name="T44" fmla="*/ 672 w 1705"/>
                <a:gd name="T45" fmla="*/ 1212 h 1213"/>
                <a:gd name="T46" fmla="*/ 756 w 1705"/>
                <a:gd name="T47" fmla="*/ 1212 h 1213"/>
                <a:gd name="T48" fmla="*/ 840 w 1705"/>
                <a:gd name="T49" fmla="*/ 1200 h 1213"/>
                <a:gd name="T50" fmla="*/ 1008 w 1705"/>
                <a:gd name="T51" fmla="*/ 1188 h 1213"/>
                <a:gd name="T52" fmla="*/ 1080 w 1705"/>
                <a:gd name="T53" fmla="*/ 1188 h 1213"/>
                <a:gd name="T54" fmla="*/ 1176 w 1705"/>
                <a:gd name="T55" fmla="*/ 1176 h 1213"/>
                <a:gd name="T56" fmla="*/ 1260 w 1705"/>
                <a:gd name="T57" fmla="*/ 1164 h 1213"/>
                <a:gd name="T58" fmla="*/ 1332 w 1705"/>
                <a:gd name="T59" fmla="*/ 1152 h 1213"/>
                <a:gd name="T60" fmla="*/ 1404 w 1705"/>
                <a:gd name="T61" fmla="*/ 1140 h 1213"/>
                <a:gd name="T62" fmla="*/ 1536 w 1705"/>
                <a:gd name="T63" fmla="*/ 1104 h 1213"/>
                <a:gd name="T64" fmla="*/ 1608 w 1705"/>
                <a:gd name="T65" fmla="*/ 1032 h 1213"/>
                <a:gd name="T66" fmla="*/ 1680 w 1705"/>
                <a:gd name="T67" fmla="*/ 936 h 1213"/>
                <a:gd name="T68" fmla="*/ 1692 w 1705"/>
                <a:gd name="T69" fmla="*/ 852 h 1213"/>
                <a:gd name="T70" fmla="*/ 1704 w 1705"/>
                <a:gd name="T71" fmla="*/ 660 h 1213"/>
                <a:gd name="T72" fmla="*/ 1704 w 1705"/>
                <a:gd name="T73" fmla="*/ 540 h 1213"/>
                <a:gd name="T74" fmla="*/ 1692 w 1705"/>
                <a:gd name="T75" fmla="*/ 456 h 1213"/>
                <a:gd name="T76" fmla="*/ 1680 w 1705"/>
                <a:gd name="T77" fmla="*/ 312 h 1213"/>
                <a:gd name="T78" fmla="*/ 1668 w 1705"/>
                <a:gd name="T79" fmla="*/ 192 h 1213"/>
                <a:gd name="T80" fmla="*/ 1644 w 1705"/>
                <a:gd name="T81" fmla="*/ 120 h 1213"/>
                <a:gd name="T82" fmla="*/ 1596 w 1705"/>
                <a:gd name="T83" fmla="*/ 60 h 1213"/>
                <a:gd name="T84" fmla="*/ 1500 w 1705"/>
                <a:gd name="T85" fmla="*/ 36 h 1213"/>
                <a:gd name="T86" fmla="*/ 1308 w 1705"/>
                <a:gd name="T87" fmla="*/ 12 h 1213"/>
                <a:gd name="T88" fmla="*/ 1164 w 1705"/>
                <a:gd name="T89" fmla="*/ 0 h 1213"/>
                <a:gd name="T90" fmla="*/ 972 w 1705"/>
                <a:gd name="T91" fmla="*/ 0 h 1213"/>
                <a:gd name="T92" fmla="*/ 804 w 1705"/>
                <a:gd name="T93" fmla="*/ 0 h 1213"/>
                <a:gd name="T94" fmla="*/ 660 w 1705"/>
                <a:gd name="T95" fmla="*/ 0 h 1213"/>
                <a:gd name="T96" fmla="*/ 504 w 1705"/>
                <a:gd name="T97" fmla="*/ 0 h 1213"/>
                <a:gd name="T98" fmla="*/ 336 w 1705"/>
                <a:gd name="T99" fmla="*/ 0 h 1213"/>
                <a:gd name="T100" fmla="*/ 192 w 1705"/>
                <a:gd name="T101" fmla="*/ 12 h 1213"/>
                <a:gd name="T102" fmla="*/ 120 w 1705"/>
                <a:gd name="T103" fmla="*/ 36 h 1213"/>
                <a:gd name="T104" fmla="*/ 48 w 1705"/>
                <a:gd name="T105" fmla="*/ 96 h 1213"/>
                <a:gd name="T106" fmla="*/ 12 w 1705"/>
                <a:gd name="T107" fmla="*/ 168 h 1213"/>
                <a:gd name="T108" fmla="*/ 0 w 1705"/>
                <a:gd name="T109" fmla="*/ 240 h 1213"/>
                <a:gd name="T110" fmla="*/ 24 w 1705"/>
                <a:gd name="T111" fmla="*/ 312 h 1213"/>
                <a:gd name="T112" fmla="*/ 84 w 1705"/>
                <a:gd name="T113" fmla="*/ 372 h 1213"/>
                <a:gd name="T114" fmla="*/ 156 w 1705"/>
                <a:gd name="T115" fmla="*/ 420 h 121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705"/>
                <a:gd name="T175" fmla="*/ 0 h 1213"/>
                <a:gd name="T176" fmla="*/ 1705 w 1705"/>
                <a:gd name="T177" fmla="*/ 1213 h 1213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705" h="1213">
                  <a:moveTo>
                    <a:pt x="144" y="420"/>
                  </a:moveTo>
                  <a:lnTo>
                    <a:pt x="180" y="432"/>
                  </a:lnTo>
                  <a:lnTo>
                    <a:pt x="228" y="444"/>
                  </a:lnTo>
                  <a:lnTo>
                    <a:pt x="264" y="444"/>
                  </a:lnTo>
                  <a:lnTo>
                    <a:pt x="300" y="444"/>
                  </a:lnTo>
                  <a:lnTo>
                    <a:pt x="336" y="444"/>
                  </a:lnTo>
                  <a:lnTo>
                    <a:pt x="372" y="444"/>
                  </a:lnTo>
                  <a:lnTo>
                    <a:pt x="408" y="444"/>
                  </a:lnTo>
                  <a:lnTo>
                    <a:pt x="444" y="444"/>
                  </a:lnTo>
                  <a:lnTo>
                    <a:pt x="480" y="444"/>
                  </a:lnTo>
                  <a:lnTo>
                    <a:pt x="504" y="480"/>
                  </a:lnTo>
                  <a:lnTo>
                    <a:pt x="504" y="516"/>
                  </a:lnTo>
                  <a:lnTo>
                    <a:pt x="504" y="552"/>
                  </a:lnTo>
                  <a:lnTo>
                    <a:pt x="504" y="588"/>
                  </a:lnTo>
                  <a:lnTo>
                    <a:pt x="480" y="624"/>
                  </a:lnTo>
                  <a:lnTo>
                    <a:pt x="480" y="660"/>
                  </a:lnTo>
                  <a:lnTo>
                    <a:pt x="444" y="672"/>
                  </a:lnTo>
                  <a:lnTo>
                    <a:pt x="408" y="672"/>
                  </a:lnTo>
                  <a:lnTo>
                    <a:pt x="372" y="684"/>
                  </a:lnTo>
                  <a:lnTo>
                    <a:pt x="336" y="684"/>
                  </a:lnTo>
                  <a:lnTo>
                    <a:pt x="300" y="684"/>
                  </a:lnTo>
                  <a:lnTo>
                    <a:pt x="264" y="684"/>
                  </a:lnTo>
                  <a:lnTo>
                    <a:pt x="228" y="696"/>
                  </a:lnTo>
                  <a:lnTo>
                    <a:pt x="192" y="696"/>
                  </a:lnTo>
                  <a:lnTo>
                    <a:pt x="156" y="708"/>
                  </a:lnTo>
                  <a:lnTo>
                    <a:pt x="132" y="744"/>
                  </a:lnTo>
                  <a:lnTo>
                    <a:pt x="120" y="780"/>
                  </a:lnTo>
                  <a:lnTo>
                    <a:pt x="108" y="816"/>
                  </a:lnTo>
                  <a:lnTo>
                    <a:pt x="96" y="852"/>
                  </a:lnTo>
                  <a:lnTo>
                    <a:pt x="96" y="888"/>
                  </a:lnTo>
                  <a:lnTo>
                    <a:pt x="96" y="924"/>
                  </a:lnTo>
                  <a:lnTo>
                    <a:pt x="96" y="972"/>
                  </a:lnTo>
                  <a:lnTo>
                    <a:pt x="120" y="1020"/>
                  </a:lnTo>
                  <a:lnTo>
                    <a:pt x="132" y="1056"/>
                  </a:lnTo>
                  <a:lnTo>
                    <a:pt x="144" y="1092"/>
                  </a:lnTo>
                  <a:lnTo>
                    <a:pt x="168" y="1128"/>
                  </a:lnTo>
                  <a:lnTo>
                    <a:pt x="204" y="1164"/>
                  </a:lnTo>
                  <a:lnTo>
                    <a:pt x="240" y="1176"/>
                  </a:lnTo>
                  <a:lnTo>
                    <a:pt x="276" y="1200"/>
                  </a:lnTo>
                  <a:lnTo>
                    <a:pt x="312" y="1212"/>
                  </a:lnTo>
                  <a:lnTo>
                    <a:pt x="360" y="1212"/>
                  </a:lnTo>
                  <a:lnTo>
                    <a:pt x="408" y="1212"/>
                  </a:lnTo>
                  <a:lnTo>
                    <a:pt x="456" y="1212"/>
                  </a:lnTo>
                  <a:lnTo>
                    <a:pt x="528" y="1212"/>
                  </a:lnTo>
                  <a:lnTo>
                    <a:pt x="600" y="1212"/>
                  </a:lnTo>
                  <a:lnTo>
                    <a:pt x="672" y="1212"/>
                  </a:lnTo>
                  <a:lnTo>
                    <a:pt x="708" y="1212"/>
                  </a:lnTo>
                  <a:lnTo>
                    <a:pt x="756" y="1212"/>
                  </a:lnTo>
                  <a:lnTo>
                    <a:pt x="804" y="1200"/>
                  </a:lnTo>
                  <a:lnTo>
                    <a:pt x="840" y="1200"/>
                  </a:lnTo>
                  <a:lnTo>
                    <a:pt x="936" y="1188"/>
                  </a:lnTo>
                  <a:lnTo>
                    <a:pt x="1008" y="1188"/>
                  </a:lnTo>
                  <a:lnTo>
                    <a:pt x="1044" y="1188"/>
                  </a:lnTo>
                  <a:lnTo>
                    <a:pt x="1080" y="1188"/>
                  </a:lnTo>
                  <a:lnTo>
                    <a:pt x="1128" y="1176"/>
                  </a:lnTo>
                  <a:lnTo>
                    <a:pt x="1176" y="1176"/>
                  </a:lnTo>
                  <a:lnTo>
                    <a:pt x="1212" y="1164"/>
                  </a:lnTo>
                  <a:lnTo>
                    <a:pt x="1260" y="1164"/>
                  </a:lnTo>
                  <a:lnTo>
                    <a:pt x="1296" y="1164"/>
                  </a:lnTo>
                  <a:lnTo>
                    <a:pt x="1332" y="1152"/>
                  </a:lnTo>
                  <a:lnTo>
                    <a:pt x="1368" y="1152"/>
                  </a:lnTo>
                  <a:lnTo>
                    <a:pt x="1404" y="1140"/>
                  </a:lnTo>
                  <a:lnTo>
                    <a:pt x="1440" y="1128"/>
                  </a:lnTo>
                  <a:lnTo>
                    <a:pt x="1536" y="1104"/>
                  </a:lnTo>
                  <a:lnTo>
                    <a:pt x="1572" y="1068"/>
                  </a:lnTo>
                  <a:lnTo>
                    <a:pt x="1608" y="1032"/>
                  </a:lnTo>
                  <a:lnTo>
                    <a:pt x="1644" y="984"/>
                  </a:lnTo>
                  <a:lnTo>
                    <a:pt x="1680" y="936"/>
                  </a:lnTo>
                  <a:lnTo>
                    <a:pt x="1692" y="900"/>
                  </a:lnTo>
                  <a:lnTo>
                    <a:pt x="1692" y="852"/>
                  </a:lnTo>
                  <a:lnTo>
                    <a:pt x="1692" y="756"/>
                  </a:lnTo>
                  <a:lnTo>
                    <a:pt x="1704" y="660"/>
                  </a:lnTo>
                  <a:lnTo>
                    <a:pt x="1704" y="588"/>
                  </a:lnTo>
                  <a:lnTo>
                    <a:pt x="1704" y="540"/>
                  </a:lnTo>
                  <a:lnTo>
                    <a:pt x="1704" y="504"/>
                  </a:lnTo>
                  <a:lnTo>
                    <a:pt x="1692" y="456"/>
                  </a:lnTo>
                  <a:lnTo>
                    <a:pt x="1692" y="360"/>
                  </a:lnTo>
                  <a:lnTo>
                    <a:pt x="1680" y="312"/>
                  </a:lnTo>
                  <a:lnTo>
                    <a:pt x="1680" y="240"/>
                  </a:lnTo>
                  <a:lnTo>
                    <a:pt x="1668" y="192"/>
                  </a:lnTo>
                  <a:lnTo>
                    <a:pt x="1656" y="156"/>
                  </a:lnTo>
                  <a:lnTo>
                    <a:pt x="1644" y="120"/>
                  </a:lnTo>
                  <a:lnTo>
                    <a:pt x="1632" y="72"/>
                  </a:lnTo>
                  <a:lnTo>
                    <a:pt x="1596" y="60"/>
                  </a:lnTo>
                  <a:lnTo>
                    <a:pt x="1548" y="48"/>
                  </a:lnTo>
                  <a:lnTo>
                    <a:pt x="1500" y="36"/>
                  </a:lnTo>
                  <a:lnTo>
                    <a:pt x="1404" y="24"/>
                  </a:lnTo>
                  <a:lnTo>
                    <a:pt x="1308" y="12"/>
                  </a:lnTo>
                  <a:lnTo>
                    <a:pt x="1236" y="12"/>
                  </a:lnTo>
                  <a:lnTo>
                    <a:pt x="1164" y="0"/>
                  </a:lnTo>
                  <a:lnTo>
                    <a:pt x="1068" y="0"/>
                  </a:lnTo>
                  <a:lnTo>
                    <a:pt x="972" y="0"/>
                  </a:lnTo>
                  <a:lnTo>
                    <a:pt x="876" y="0"/>
                  </a:lnTo>
                  <a:lnTo>
                    <a:pt x="804" y="0"/>
                  </a:lnTo>
                  <a:lnTo>
                    <a:pt x="756" y="0"/>
                  </a:lnTo>
                  <a:lnTo>
                    <a:pt x="660" y="0"/>
                  </a:lnTo>
                  <a:lnTo>
                    <a:pt x="576" y="0"/>
                  </a:lnTo>
                  <a:lnTo>
                    <a:pt x="504" y="0"/>
                  </a:lnTo>
                  <a:lnTo>
                    <a:pt x="432" y="0"/>
                  </a:lnTo>
                  <a:lnTo>
                    <a:pt x="336" y="0"/>
                  </a:lnTo>
                  <a:lnTo>
                    <a:pt x="240" y="12"/>
                  </a:lnTo>
                  <a:lnTo>
                    <a:pt x="192" y="12"/>
                  </a:lnTo>
                  <a:lnTo>
                    <a:pt x="156" y="24"/>
                  </a:lnTo>
                  <a:lnTo>
                    <a:pt x="120" y="36"/>
                  </a:lnTo>
                  <a:lnTo>
                    <a:pt x="84" y="72"/>
                  </a:lnTo>
                  <a:lnTo>
                    <a:pt x="48" y="96"/>
                  </a:lnTo>
                  <a:lnTo>
                    <a:pt x="36" y="132"/>
                  </a:lnTo>
                  <a:lnTo>
                    <a:pt x="12" y="168"/>
                  </a:lnTo>
                  <a:lnTo>
                    <a:pt x="0" y="204"/>
                  </a:lnTo>
                  <a:lnTo>
                    <a:pt x="0" y="240"/>
                  </a:lnTo>
                  <a:lnTo>
                    <a:pt x="0" y="276"/>
                  </a:lnTo>
                  <a:lnTo>
                    <a:pt x="24" y="312"/>
                  </a:lnTo>
                  <a:lnTo>
                    <a:pt x="48" y="348"/>
                  </a:lnTo>
                  <a:lnTo>
                    <a:pt x="84" y="372"/>
                  </a:lnTo>
                  <a:lnTo>
                    <a:pt x="120" y="396"/>
                  </a:lnTo>
                  <a:lnTo>
                    <a:pt x="156" y="420"/>
                  </a:lnTo>
                  <a:lnTo>
                    <a:pt x="144" y="420"/>
                  </a:lnTo>
                </a:path>
              </a:pathLst>
            </a:custGeom>
            <a:solidFill>
              <a:schemeClr val="accent1"/>
            </a:solidFill>
            <a:ln w="508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396" name="Rectangle 8"/>
            <p:cNvSpPr>
              <a:spLocks noChangeArrowheads="1"/>
            </p:cNvSpPr>
            <p:nvPr/>
          </p:nvSpPr>
          <p:spPr bwMode="auto">
            <a:xfrm>
              <a:off x="3927" y="2967"/>
              <a:ext cx="800" cy="24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400" b="1"/>
                <a:t>Enzyme</a:t>
              </a:r>
            </a:p>
          </p:txBody>
        </p:sp>
      </p:grp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2057400" y="4495800"/>
            <a:ext cx="5029200" cy="957263"/>
            <a:chOff x="144" y="3312"/>
            <a:chExt cx="3168" cy="603"/>
          </a:xfrm>
        </p:grpSpPr>
        <p:sp>
          <p:nvSpPr>
            <p:cNvPr id="16392" name="Freeform 6"/>
            <p:cNvSpPr>
              <a:spLocks/>
            </p:cNvSpPr>
            <p:nvPr/>
          </p:nvSpPr>
          <p:spPr bwMode="auto">
            <a:xfrm>
              <a:off x="2304" y="3312"/>
              <a:ext cx="685" cy="601"/>
            </a:xfrm>
            <a:custGeom>
              <a:avLst/>
              <a:gdLst>
                <a:gd name="T0" fmla="*/ 360 w 685"/>
                <a:gd name="T1" fmla="*/ 192 h 601"/>
                <a:gd name="T2" fmla="*/ 396 w 685"/>
                <a:gd name="T3" fmla="*/ 204 h 601"/>
                <a:gd name="T4" fmla="*/ 432 w 685"/>
                <a:gd name="T5" fmla="*/ 204 h 601"/>
                <a:gd name="T6" fmla="*/ 468 w 685"/>
                <a:gd name="T7" fmla="*/ 216 h 601"/>
                <a:gd name="T8" fmla="*/ 504 w 685"/>
                <a:gd name="T9" fmla="*/ 228 h 601"/>
                <a:gd name="T10" fmla="*/ 540 w 685"/>
                <a:gd name="T11" fmla="*/ 228 h 601"/>
                <a:gd name="T12" fmla="*/ 576 w 685"/>
                <a:gd name="T13" fmla="*/ 228 h 601"/>
                <a:gd name="T14" fmla="*/ 612 w 685"/>
                <a:gd name="T15" fmla="*/ 228 h 601"/>
                <a:gd name="T16" fmla="*/ 648 w 685"/>
                <a:gd name="T17" fmla="*/ 228 h 601"/>
                <a:gd name="T18" fmla="*/ 684 w 685"/>
                <a:gd name="T19" fmla="*/ 228 h 601"/>
                <a:gd name="T20" fmla="*/ 684 w 685"/>
                <a:gd name="T21" fmla="*/ 264 h 601"/>
                <a:gd name="T22" fmla="*/ 684 w 685"/>
                <a:gd name="T23" fmla="*/ 300 h 601"/>
                <a:gd name="T24" fmla="*/ 684 w 685"/>
                <a:gd name="T25" fmla="*/ 336 h 601"/>
                <a:gd name="T26" fmla="*/ 684 w 685"/>
                <a:gd name="T27" fmla="*/ 372 h 601"/>
                <a:gd name="T28" fmla="*/ 684 w 685"/>
                <a:gd name="T29" fmla="*/ 408 h 601"/>
                <a:gd name="T30" fmla="*/ 684 w 685"/>
                <a:gd name="T31" fmla="*/ 444 h 601"/>
                <a:gd name="T32" fmla="*/ 684 w 685"/>
                <a:gd name="T33" fmla="*/ 480 h 601"/>
                <a:gd name="T34" fmla="*/ 648 w 685"/>
                <a:gd name="T35" fmla="*/ 480 h 601"/>
                <a:gd name="T36" fmla="*/ 612 w 685"/>
                <a:gd name="T37" fmla="*/ 480 h 601"/>
                <a:gd name="T38" fmla="*/ 576 w 685"/>
                <a:gd name="T39" fmla="*/ 468 h 601"/>
                <a:gd name="T40" fmla="*/ 540 w 685"/>
                <a:gd name="T41" fmla="*/ 468 h 601"/>
                <a:gd name="T42" fmla="*/ 504 w 685"/>
                <a:gd name="T43" fmla="*/ 468 h 601"/>
                <a:gd name="T44" fmla="*/ 468 w 685"/>
                <a:gd name="T45" fmla="*/ 468 h 601"/>
                <a:gd name="T46" fmla="*/ 432 w 685"/>
                <a:gd name="T47" fmla="*/ 468 h 601"/>
                <a:gd name="T48" fmla="*/ 396 w 685"/>
                <a:gd name="T49" fmla="*/ 468 h 601"/>
                <a:gd name="T50" fmla="*/ 360 w 685"/>
                <a:gd name="T51" fmla="*/ 492 h 601"/>
                <a:gd name="T52" fmla="*/ 324 w 685"/>
                <a:gd name="T53" fmla="*/ 516 h 601"/>
                <a:gd name="T54" fmla="*/ 288 w 685"/>
                <a:gd name="T55" fmla="*/ 540 h 601"/>
                <a:gd name="T56" fmla="*/ 252 w 685"/>
                <a:gd name="T57" fmla="*/ 564 h 601"/>
                <a:gd name="T58" fmla="*/ 216 w 685"/>
                <a:gd name="T59" fmla="*/ 576 h 601"/>
                <a:gd name="T60" fmla="*/ 180 w 685"/>
                <a:gd name="T61" fmla="*/ 588 h 601"/>
                <a:gd name="T62" fmla="*/ 144 w 685"/>
                <a:gd name="T63" fmla="*/ 600 h 601"/>
                <a:gd name="T64" fmla="*/ 108 w 685"/>
                <a:gd name="T65" fmla="*/ 600 h 601"/>
                <a:gd name="T66" fmla="*/ 72 w 685"/>
                <a:gd name="T67" fmla="*/ 600 h 601"/>
                <a:gd name="T68" fmla="*/ 36 w 685"/>
                <a:gd name="T69" fmla="*/ 576 h 601"/>
                <a:gd name="T70" fmla="*/ 24 w 685"/>
                <a:gd name="T71" fmla="*/ 540 h 601"/>
                <a:gd name="T72" fmla="*/ 0 w 685"/>
                <a:gd name="T73" fmla="*/ 504 h 601"/>
                <a:gd name="T74" fmla="*/ 0 w 685"/>
                <a:gd name="T75" fmla="*/ 468 h 601"/>
                <a:gd name="T76" fmla="*/ 0 w 685"/>
                <a:gd name="T77" fmla="*/ 432 h 601"/>
                <a:gd name="T78" fmla="*/ 0 w 685"/>
                <a:gd name="T79" fmla="*/ 396 h 601"/>
                <a:gd name="T80" fmla="*/ 0 w 685"/>
                <a:gd name="T81" fmla="*/ 348 h 601"/>
                <a:gd name="T82" fmla="*/ 0 w 685"/>
                <a:gd name="T83" fmla="*/ 312 h 601"/>
                <a:gd name="T84" fmla="*/ 0 w 685"/>
                <a:gd name="T85" fmla="*/ 264 h 601"/>
                <a:gd name="T86" fmla="*/ 12 w 685"/>
                <a:gd name="T87" fmla="*/ 228 h 601"/>
                <a:gd name="T88" fmla="*/ 24 w 685"/>
                <a:gd name="T89" fmla="*/ 180 h 601"/>
                <a:gd name="T90" fmla="*/ 36 w 685"/>
                <a:gd name="T91" fmla="*/ 84 h 601"/>
                <a:gd name="T92" fmla="*/ 60 w 685"/>
                <a:gd name="T93" fmla="*/ 36 h 601"/>
                <a:gd name="T94" fmla="*/ 84 w 685"/>
                <a:gd name="T95" fmla="*/ 0 h 601"/>
                <a:gd name="T96" fmla="*/ 120 w 685"/>
                <a:gd name="T97" fmla="*/ 0 h 601"/>
                <a:gd name="T98" fmla="*/ 156 w 685"/>
                <a:gd name="T99" fmla="*/ 0 h 601"/>
                <a:gd name="T100" fmla="*/ 192 w 685"/>
                <a:gd name="T101" fmla="*/ 12 h 601"/>
                <a:gd name="T102" fmla="*/ 228 w 685"/>
                <a:gd name="T103" fmla="*/ 36 h 601"/>
                <a:gd name="T104" fmla="*/ 264 w 685"/>
                <a:gd name="T105" fmla="*/ 60 h 601"/>
                <a:gd name="T106" fmla="*/ 300 w 685"/>
                <a:gd name="T107" fmla="*/ 84 h 601"/>
                <a:gd name="T108" fmla="*/ 324 w 685"/>
                <a:gd name="T109" fmla="*/ 120 h 601"/>
                <a:gd name="T110" fmla="*/ 348 w 685"/>
                <a:gd name="T111" fmla="*/ 156 h 601"/>
                <a:gd name="T112" fmla="*/ 360 w 685"/>
                <a:gd name="T113" fmla="*/ 192 h 60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685"/>
                <a:gd name="T172" fmla="*/ 0 h 601"/>
                <a:gd name="T173" fmla="*/ 685 w 685"/>
                <a:gd name="T174" fmla="*/ 601 h 60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685" h="601">
                  <a:moveTo>
                    <a:pt x="360" y="192"/>
                  </a:moveTo>
                  <a:lnTo>
                    <a:pt x="396" y="204"/>
                  </a:lnTo>
                  <a:lnTo>
                    <a:pt x="432" y="204"/>
                  </a:lnTo>
                  <a:lnTo>
                    <a:pt x="468" y="216"/>
                  </a:lnTo>
                  <a:lnTo>
                    <a:pt x="504" y="228"/>
                  </a:lnTo>
                  <a:lnTo>
                    <a:pt x="540" y="228"/>
                  </a:lnTo>
                  <a:lnTo>
                    <a:pt x="576" y="228"/>
                  </a:lnTo>
                  <a:lnTo>
                    <a:pt x="612" y="228"/>
                  </a:lnTo>
                  <a:lnTo>
                    <a:pt x="648" y="228"/>
                  </a:lnTo>
                  <a:lnTo>
                    <a:pt x="684" y="228"/>
                  </a:lnTo>
                  <a:lnTo>
                    <a:pt x="684" y="264"/>
                  </a:lnTo>
                  <a:lnTo>
                    <a:pt x="684" y="300"/>
                  </a:lnTo>
                  <a:lnTo>
                    <a:pt x="684" y="336"/>
                  </a:lnTo>
                  <a:lnTo>
                    <a:pt x="684" y="372"/>
                  </a:lnTo>
                  <a:lnTo>
                    <a:pt x="684" y="408"/>
                  </a:lnTo>
                  <a:lnTo>
                    <a:pt x="684" y="444"/>
                  </a:lnTo>
                  <a:lnTo>
                    <a:pt x="684" y="480"/>
                  </a:lnTo>
                  <a:lnTo>
                    <a:pt x="648" y="480"/>
                  </a:lnTo>
                  <a:lnTo>
                    <a:pt x="612" y="480"/>
                  </a:lnTo>
                  <a:lnTo>
                    <a:pt x="576" y="468"/>
                  </a:lnTo>
                  <a:lnTo>
                    <a:pt x="540" y="468"/>
                  </a:lnTo>
                  <a:lnTo>
                    <a:pt x="504" y="468"/>
                  </a:lnTo>
                  <a:lnTo>
                    <a:pt x="468" y="468"/>
                  </a:lnTo>
                  <a:lnTo>
                    <a:pt x="432" y="468"/>
                  </a:lnTo>
                  <a:lnTo>
                    <a:pt x="396" y="468"/>
                  </a:lnTo>
                  <a:lnTo>
                    <a:pt x="360" y="492"/>
                  </a:lnTo>
                  <a:lnTo>
                    <a:pt x="324" y="516"/>
                  </a:lnTo>
                  <a:lnTo>
                    <a:pt x="288" y="540"/>
                  </a:lnTo>
                  <a:lnTo>
                    <a:pt x="252" y="564"/>
                  </a:lnTo>
                  <a:lnTo>
                    <a:pt x="216" y="576"/>
                  </a:lnTo>
                  <a:lnTo>
                    <a:pt x="180" y="588"/>
                  </a:lnTo>
                  <a:lnTo>
                    <a:pt x="144" y="600"/>
                  </a:lnTo>
                  <a:lnTo>
                    <a:pt x="108" y="600"/>
                  </a:lnTo>
                  <a:lnTo>
                    <a:pt x="72" y="600"/>
                  </a:lnTo>
                  <a:lnTo>
                    <a:pt x="36" y="576"/>
                  </a:lnTo>
                  <a:lnTo>
                    <a:pt x="24" y="540"/>
                  </a:lnTo>
                  <a:lnTo>
                    <a:pt x="0" y="504"/>
                  </a:lnTo>
                  <a:lnTo>
                    <a:pt x="0" y="468"/>
                  </a:lnTo>
                  <a:lnTo>
                    <a:pt x="0" y="432"/>
                  </a:lnTo>
                  <a:lnTo>
                    <a:pt x="0" y="396"/>
                  </a:lnTo>
                  <a:lnTo>
                    <a:pt x="0" y="348"/>
                  </a:lnTo>
                  <a:lnTo>
                    <a:pt x="0" y="312"/>
                  </a:lnTo>
                  <a:lnTo>
                    <a:pt x="0" y="264"/>
                  </a:lnTo>
                  <a:lnTo>
                    <a:pt x="12" y="228"/>
                  </a:lnTo>
                  <a:lnTo>
                    <a:pt x="24" y="180"/>
                  </a:lnTo>
                  <a:lnTo>
                    <a:pt x="36" y="84"/>
                  </a:lnTo>
                  <a:lnTo>
                    <a:pt x="60" y="36"/>
                  </a:lnTo>
                  <a:lnTo>
                    <a:pt x="84" y="0"/>
                  </a:lnTo>
                  <a:lnTo>
                    <a:pt x="120" y="0"/>
                  </a:lnTo>
                  <a:lnTo>
                    <a:pt x="156" y="0"/>
                  </a:lnTo>
                  <a:lnTo>
                    <a:pt x="192" y="12"/>
                  </a:lnTo>
                  <a:lnTo>
                    <a:pt x="228" y="36"/>
                  </a:lnTo>
                  <a:lnTo>
                    <a:pt x="264" y="60"/>
                  </a:lnTo>
                  <a:lnTo>
                    <a:pt x="300" y="84"/>
                  </a:lnTo>
                  <a:lnTo>
                    <a:pt x="324" y="120"/>
                  </a:lnTo>
                  <a:lnTo>
                    <a:pt x="348" y="156"/>
                  </a:lnTo>
                  <a:lnTo>
                    <a:pt x="360" y="192"/>
                  </a:lnTo>
                </a:path>
              </a:pathLst>
            </a:custGeom>
            <a:solidFill>
              <a:schemeClr val="accent2"/>
            </a:solidFill>
            <a:ln w="508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393" name="Rectangle 9"/>
            <p:cNvSpPr>
              <a:spLocks noChangeArrowheads="1"/>
            </p:cNvSpPr>
            <p:nvPr/>
          </p:nvSpPr>
          <p:spPr bwMode="auto">
            <a:xfrm>
              <a:off x="144" y="3552"/>
              <a:ext cx="2680" cy="36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3200" b="1">
                  <a:solidFill>
                    <a:schemeClr val="bg1"/>
                  </a:solidFill>
                </a:rPr>
                <a:t>Competitive inhibitor</a:t>
              </a:r>
            </a:p>
          </p:txBody>
        </p:sp>
        <p:sp>
          <p:nvSpPr>
            <p:cNvPr id="16394" name="Line 11"/>
            <p:cNvSpPr>
              <a:spLocks noChangeShapeType="1"/>
            </p:cNvSpPr>
            <p:nvPr/>
          </p:nvSpPr>
          <p:spPr bwMode="auto">
            <a:xfrm flipV="1">
              <a:off x="3072" y="3312"/>
              <a:ext cx="240" cy="24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3811" name="Rectangle 19"/>
          <p:cNvSpPr>
            <a:spLocks noChangeArrowheads="1"/>
          </p:cNvSpPr>
          <p:nvPr/>
        </p:nvSpPr>
        <p:spPr bwMode="auto">
          <a:xfrm>
            <a:off x="3352800" y="4267200"/>
            <a:ext cx="1828800" cy="5334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Substrate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8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8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 autoUpdateAnimBg="0"/>
      <p:bldP spid="33811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26A1D6F-FFE2-4D9E-9BC5-1EF985B816A7}" type="slidenum">
              <a:rPr lang="en-US"/>
              <a:pPr/>
              <a:t>15</a:t>
            </a:fld>
            <a:endParaRPr lang="en-US"/>
          </a:p>
        </p:txBody>
      </p:sp>
      <p:sp>
        <p:nvSpPr>
          <p:cNvPr id="34838" name="Rectangle 2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4400" b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Inhibitors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990600"/>
            <a:ext cx="8458200" cy="4114800"/>
          </a:xfrm>
        </p:spPr>
        <p:txBody>
          <a:bodyPr lIns="90488" tIns="44450" rIns="90488" bIns="44450"/>
          <a:lstStyle/>
          <a:p>
            <a:pPr eaLnBrk="1" hangingPunct="1">
              <a:buFontTx/>
              <a:buNone/>
              <a:tabLst>
                <a:tab pos="457200" algn="l"/>
              </a:tabLst>
              <a:defRPr/>
            </a:pPr>
            <a:r>
              <a:rPr lang="en-US" sz="360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b.		</a:t>
            </a:r>
            <a:r>
              <a:rPr lang="en-US" sz="3600" smtClean="0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Noncompetitive inhibitors</a:t>
            </a:r>
            <a:r>
              <a:rPr lang="en-US" sz="360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:</a:t>
            </a:r>
            <a:endParaRPr lang="en-US" sz="3600" smtClean="0">
              <a:latin typeface="Comic Sans MS" pitchFamily="66" charset="0"/>
            </a:endParaRPr>
          </a:p>
          <a:p>
            <a:pPr eaLnBrk="1" hangingPunct="1">
              <a:buFontTx/>
              <a:buNone/>
              <a:tabLst>
                <a:tab pos="457200" algn="l"/>
              </a:tabLst>
              <a:defRPr/>
            </a:pPr>
            <a:r>
              <a:rPr lang="en-US" sz="3600" smtClean="0">
                <a:latin typeface="Comic Sans MS" pitchFamily="66" charset="0"/>
              </a:rPr>
              <a:t>		Inhibitors that </a:t>
            </a:r>
            <a:r>
              <a:rPr lang="en-US" sz="3600" smtClean="0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do not enter the</a:t>
            </a:r>
            <a:r>
              <a:rPr lang="en-US" sz="360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n-US" sz="3600" smtClean="0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active site</a:t>
            </a:r>
            <a:r>
              <a:rPr lang="en-US" sz="3600" smtClean="0">
                <a:solidFill>
                  <a:srgbClr val="CC9900"/>
                </a:solidFill>
                <a:latin typeface="Comic Sans MS" pitchFamily="66" charset="0"/>
              </a:rPr>
              <a:t>,</a:t>
            </a:r>
            <a:r>
              <a:rPr lang="en-US" sz="3600" smtClean="0">
                <a:latin typeface="Comic Sans MS" pitchFamily="66" charset="0"/>
              </a:rPr>
              <a:t> but </a:t>
            </a:r>
            <a:r>
              <a:rPr lang="en-US" sz="3600" smtClean="0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bind to</a:t>
            </a:r>
            <a:r>
              <a:rPr lang="en-US" sz="360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n-US" sz="3600" smtClean="0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another part</a:t>
            </a:r>
            <a:r>
              <a:rPr lang="en-US" sz="360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n-US" sz="3600" smtClean="0">
                <a:latin typeface="Comic Sans MS" pitchFamily="66" charset="0"/>
              </a:rPr>
              <a:t>of the </a:t>
            </a:r>
            <a:r>
              <a:rPr lang="en-US" sz="3600" smtClean="0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enzyme</a:t>
            </a:r>
            <a:r>
              <a:rPr lang="en-US" sz="3600" smtClean="0">
                <a:solidFill>
                  <a:srgbClr val="CC9900"/>
                </a:solidFill>
                <a:latin typeface="Comic Sans MS" pitchFamily="66" charset="0"/>
              </a:rPr>
              <a:t> </a:t>
            </a:r>
            <a:r>
              <a:rPr lang="en-US" sz="3600" smtClean="0">
                <a:latin typeface="Comic Sans MS" pitchFamily="66" charset="0"/>
              </a:rPr>
              <a:t>causing the </a:t>
            </a:r>
            <a:r>
              <a:rPr lang="en-US" sz="3600" smtClean="0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enzyme</a:t>
            </a:r>
            <a:r>
              <a:rPr lang="en-US" sz="3600" smtClean="0">
                <a:latin typeface="Comic Sans MS" pitchFamily="66" charset="0"/>
              </a:rPr>
              <a:t> to </a:t>
            </a:r>
            <a:r>
              <a:rPr lang="en-US" sz="3600" smtClean="0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change its shape</a:t>
            </a:r>
            <a:r>
              <a:rPr lang="en-US" sz="3600" smtClean="0">
                <a:latin typeface="Comic Sans MS" pitchFamily="66" charset="0"/>
              </a:rPr>
              <a:t>, which in turn 		</a:t>
            </a:r>
            <a:r>
              <a:rPr lang="en-US" sz="3600" smtClean="0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alters the active site</a:t>
            </a:r>
            <a:r>
              <a:rPr lang="en-US" sz="3600" smtClean="0">
                <a:solidFill>
                  <a:srgbClr val="CC9900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17413" name="Rectangle 6"/>
          <p:cNvSpPr>
            <a:spLocks noChangeArrowheads="1"/>
          </p:cNvSpPr>
          <p:nvPr/>
        </p:nvSpPr>
        <p:spPr bwMode="auto">
          <a:xfrm>
            <a:off x="1584325" y="6003925"/>
            <a:ext cx="323215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3124200" y="4495800"/>
            <a:ext cx="2940050" cy="2057400"/>
            <a:chOff x="1668" y="2892"/>
            <a:chExt cx="1852" cy="1213"/>
          </a:xfrm>
        </p:grpSpPr>
        <p:sp>
          <p:nvSpPr>
            <p:cNvPr id="17424" name="Rectangle 5"/>
            <p:cNvSpPr>
              <a:spLocks noChangeArrowheads="1"/>
            </p:cNvSpPr>
            <p:nvPr/>
          </p:nvSpPr>
          <p:spPr bwMode="auto">
            <a:xfrm>
              <a:off x="2678" y="3062"/>
              <a:ext cx="842" cy="2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5" name="Freeform 8"/>
            <p:cNvSpPr>
              <a:spLocks/>
            </p:cNvSpPr>
            <p:nvPr/>
          </p:nvSpPr>
          <p:spPr bwMode="auto">
            <a:xfrm>
              <a:off x="1668" y="2892"/>
              <a:ext cx="1801" cy="1213"/>
            </a:xfrm>
            <a:custGeom>
              <a:avLst/>
              <a:gdLst>
                <a:gd name="T0" fmla="*/ 24 w 1801"/>
                <a:gd name="T1" fmla="*/ 120 h 1213"/>
                <a:gd name="T2" fmla="*/ 60 w 1801"/>
                <a:gd name="T3" fmla="*/ 192 h 1213"/>
                <a:gd name="T4" fmla="*/ 120 w 1801"/>
                <a:gd name="T5" fmla="*/ 252 h 1213"/>
                <a:gd name="T6" fmla="*/ 180 w 1801"/>
                <a:gd name="T7" fmla="*/ 312 h 1213"/>
                <a:gd name="T8" fmla="*/ 216 w 1801"/>
                <a:gd name="T9" fmla="*/ 372 h 1213"/>
                <a:gd name="T10" fmla="*/ 156 w 1801"/>
                <a:gd name="T11" fmla="*/ 564 h 1213"/>
                <a:gd name="T12" fmla="*/ 120 w 1801"/>
                <a:gd name="T13" fmla="*/ 732 h 1213"/>
                <a:gd name="T14" fmla="*/ 72 w 1801"/>
                <a:gd name="T15" fmla="*/ 840 h 1213"/>
                <a:gd name="T16" fmla="*/ 48 w 1801"/>
                <a:gd name="T17" fmla="*/ 912 h 1213"/>
                <a:gd name="T18" fmla="*/ 60 w 1801"/>
                <a:gd name="T19" fmla="*/ 984 h 1213"/>
                <a:gd name="T20" fmla="*/ 132 w 1801"/>
                <a:gd name="T21" fmla="*/ 1032 h 1213"/>
                <a:gd name="T22" fmla="*/ 204 w 1801"/>
                <a:gd name="T23" fmla="*/ 1080 h 1213"/>
                <a:gd name="T24" fmla="*/ 276 w 1801"/>
                <a:gd name="T25" fmla="*/ 1116 h 1213"/>
                <a:gd name="T26" fmla="*/ 384 w 1801"/>
                <a:gd name="T27" fmla="*/ 1128 h 1213"/>
                <a:gd name="T28" fmla="*/ 576 w 1801"/>
                <a:gd name="T29" fmla="*/ 1152 h 1213"/>
                <a:gd name="T30" fmla="*/ 648 w 1801"/>
                <a:gd name="T31" fmla="*/ 1164 h 1213"/>
                <a:gd name="T32" fmla="*/ 780 w 1801"/>
                <a:gd name="T33" fmla="*/ 1176 h 1213"/>
                <a:gd name="T34" fmla="*/ 876 w 1801"/>
                <a:gd name="T35" fmla="*/ 1188 h 1213"/>
                <a:gd name="T36" fmla="*/ 960 w 1801"/>
                <a:gd name="T37" fmla="*/ 1200 h 1213"/>
                <a:gd name="T38" fmla="*/ 1044 w 1801"/>
                <a:gd name="T39" fmla="*/ 1200 h 1213"/>
                <a:gd name="T40" fmla="*/ 1140 w 1801"/>
                <a:gd name="T41" fmla="*/ 1212 h 1213"/>
                <a:gd name="T42" fmla="*/ 1248 w 1801"/>
                <a:gd name="T43" fmla="*/ 1212 h 1213"/>
                <a:gd name="T44" fmla="*/ 1392 w 1801"/>
                <a:gd name="T45" fmla="*/ 1188 h 1213"/>
                <a:gd name="T46" fmla="*/ 1524 w 1801"/>
                <a:gd name="T47" fmla="*/ 1164 h 1213"/>
                <a:gd name="T48" fmla="*/ 1692 w 1801"/>
                <a:gd name="T49" fmla="*/ 1116 h 1213"/>
                <a:gd name="T50" fmla="*/ 1752 w 1801"/>
                <a:gd name="T51" fmla="*/ 1044 h 1213"/>
                <a:gd name="T52" fmla="*/ 1788 w 1801"/>
                <a:gd name="T53" fmla="*/ 900 h 1213"/>
                <a:gd name="T54" fmla="*/ 1800 w 1801"/>
                <a:gd name="T55" fmla="*/ 732 h 1213"/>
                <a:gd name="T56" fmla="*/ 1776 w 1801"/>
                <a:gd name="T57" fmla="*/ 648 h 1213"/>
                <a:gd name="T58" fmla="*/ 1752 w 1801"/>
                <a:gd name="T59" fmla="*/ 576 h 1213"/>
                <a:gd name="T60" fmla="*/ 1716 w 1801"/>
                <a:gd name="T61" fmla="*/ 516 h 1213"/>
                <a:gd name="T62" fmla="*/ 1716 w 1801"/>
                <a:gd name="T63" fmla="*/ 444 h 1213"/>
                <a:gd name="T64" fmla="*/ 1716 w 1801"/>
                <a:gd name="T65" fmla="*/ 372 h 1213"/>
                <a:gd name="T66" fmla="*/ 1740 w 1801"/>
                <a:gd name="T67" fmla="*/ 300 h 1213"/>
                <a:gd name="T68" fmla="*/ 1740 w 1801"/>
                <a:gd name="T69" fmla="*/ 216 h 1213"/>
                <a:gd name="T70" fmla="*/ 1740 w 1801"/>
                <a:gd name="T71" fmla="*/ 144 h 1213"/>
                <a:gd name="T72" fmla="*/ 1704 w 1801"/>
                <a:gd name="T73" fmla="*/ 84 h 1213"/>
                <a:gd name="T74" fmla="*/ 1632 w 1801"/>
                <a:gd name="T75" fmla="*/ 60 h 1213"/>
                <a:gd name="T76" fmla="*/ 1560 w 1801"/>
                <a:gd name="T77" fmla="*/ 60 h 1213"/>
                <a:gd name="T78" fmla="*/ 1404 w 1801"/>
                <a:gd name="T79" fmla="*/ 60 h 1213"/>
                <a:gd name="T80" fmla="*/ 1260 w 1801"/>
                <a:gd name="T81" fmla="*/ 60 h 1213"/>
                <a:gd name="T82" fmla="*/ 1092 w 1801"/>
                <a:gd name="T83" fmla="*/ 60 h 1213"/>
                <a:gd name="T84" fmla="*/ 1020 w 1801"/>
                <a:gd name="T85" fmla="*/ 60 h 1213"/>
                <a:gd name="T86" fmla="*/ 900 w 1801"/>
                <a:gd name="T87" fmla="*/ 48 h 1213"/>
                <a:gd name="T88" fmla="*/ 756 w 1801"/>
                <a:gd name="T89" fmla="*/ 36 h 1213"/>
                <a:gd name="T90" fmla="*/ 636 w 1801"/>
                <a:gd name="T91" fmla="*/ 24 h 1213"/>
                <a:gd name="T92" fmla="*/ 564 w 1801"/>
                <a:gd name="T93" fmla="*/ 24 h 1213"/>
                <a:gd name="T94" fmla="*/ 468 w 1801"/>
                <a:gd name="T95" fmla="*/ 12 h 1213"/>
                <a:gd name="T96" fmla="*/ 396 w 1801"/>
                <a:gd name="T97" fmla="*/ 0 h 1213"/>
                <a:gd name="T98" fmla="*/ 324 w 1801"/>
                <a:gd name="T99" fmla="*/ 0 h 1213"/>
                <a:gd name="T100" fmla="*/ 240 w 1801"/>
                <a:gd name="T101" fmla="*/ 0 h 1213"/>
                <a:gd name="T102" fmla="*/ 120 w 1801"/>
                <a:gd name="T103" fmla="*/ 0 h 1213"/>
                <a:gd name="T104" fmla="*/ 36 w 1801"/>
                <a:gd name="T105" fmla="*/ 0 h 1213"/>
                <a:gd name="T106" fmla="*/ 0 w 1801"/>
                <a:gd name="T107" fmla="*/ 36 h 1213"/>
                <a:gd name="T108" fmla="*/ 12 w 1801"/>
                <a:gd name="T109" fmla="*/ 84 h 121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01"/>
                <a:gd name="T166" fmla="*/ 0 h 1213"/>
                <a:gd name="T167" fmla="*/ 1801 w 1801"/>
                <a:gd name="T168" fmla="*/ 1213 h 121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01" h="1213">
                  <a:moveTo>
                    <a:pt x="12" y="84"/>
                  </a:moveTo>
                  <a:lnTo>
                    <a:pt x="24" y="120"/>
                  </a:lnTo>
                  <a:lnTo>
                    <a:pt x="48" y="156"/>
                  </a:lnTo>
                  <a:lnTo>
                    <a:pt x="60" y="192"/>
                  </a:lnTo>
                  <a:lnTo>
                    <a:pt x="84" y="228"/>
                  </a:lnTo>
                  <a:lnTo>
                    <a:pt x="120" y="252"/>
                  </a:lnTo>
                  <a:lnTo>
                    <a:pt x="144" y="288"/>
                  </a:lnTo>
                  <a:lnTo>
                    <a:pt x="180" y="312"/>
                  </a:lnTo>
                  <a:lnTo>
                    <a:pt x="216" y="336"/>
                  </a:lnTo>
                  <a:lnTo>
                    <a:pt x="216" y="372"/>
                  </a:lnTo>
                  <a:lnTo>
                    <a:pt x="180" y="492"/>
                  </a:lnTo>
                  <a:lnTo>
                    <a:pt x="156" y="564"/>
                  </a:lnTo>
                  <a:lnTo>
                    <a:pt x="132" y="660"/>
                  </a:lnTo>
                  <a:lnTo>
                    <a:pt x="120" y="732"/>
                  </a:lnTo>
                  <a:lnTo>
                    <a:pt x="96" y="804"/>
                  </a:lnTo>
                  <a:lnTo>
                    <a:pt x="72" y="840"/>
                  </a:lnTo>
                  <a:lnTo>
                    <a:pt x="48" y="876"/>
                  </a:lnTo>
                  <a:lnTo>
                    <a:pt x="48" y="912"/>
                  </a:lnTo>
                  <a:lnTo>
                    <a:pt x="48" y="948"/>
                  </a:lnTo>
                  <a:lnTo>
                    <a:pt x="60" y="984"/>
                  </a:lnTo>
                  <a:lnTo>
                    <a:pt x="96" y="1008"/>
                  </a:lnTo>
                  <a:lnTo>
                    <a:pt x="132" y="1032"/>
                  </a:lnTo>
                  <a:lnTo>
                    <a:pt x="168" y="1056"/>
                  </a:lnTo>
                  <a:lnTo>
                    <a:pt x="204" y="1080"/>
                  </a:lnTo>
                  <a:lnTo>
                    <a:pt x="240" y="1092"/>
                  </a:lnTo>
                  <a:lnTo>
                    <a:pt x="276" y="1116"/>
                  </a:lnTo>
                  <a:lnTo>
                    <a:pt x="312" y="1128"/>
                  </a:lnTo>
                  <a:lnTo>
                    <a:pt x="384" y="1128"/>
                  </a:lnTo>
                  <a:lnTo>
                    <a:pt x="504" y="1152"/>
                  </a:lnTo>
                  <a:lnTo>
                    <a:pt x="576" y="1152"/>
                  </a:lnTo>
                  <a:lnTo>
                    <a:pt x="612" y="1164"/>
                  </a:lnTo>
                  <a:lnTo>
                    <a:pt x="648" y="1164"/>
                  </a:lnTo>
                  <a:lnTo>
                    <a:pt x="744" y="1164"/>
                  </a:lnTo>
                  <a:lnTo>
                    <a:pt x="780" y="1176"/>
                  </a:lnTo>
                  <a:lnTo>
                    <a:pt x="828" y="1176"/>
                  </a:lnTo>
                  <a:lnTo>
                    <a:pt x="876" y="1188"/>
                  </a:lnTo>
                  <a:lnTo>
                    <a:pt x="924" y="1200"/>
                  </a:lnTo>
                  <a:lnTo>
                    <a:pt x="960" y="1200"/>
                  </a:lnTo>
                  <a:lnTo>
                    <a:pt x="996" y="1200"/>
                  </a:lnTo>
                  <a:lnTo>
                    <a:pt x="1044" y="1200"/>
                  </a:lnTo>
                  <a:lnTo>
                    <a:pt x="1092" y="1212"/>
                  </a:lnTo>
                  <a:lnTo>
                    <a:pt x="1140" y="1212"/>
                  </a:lnTo>
                  <a:lnTo>
                    <a:pt x="1176" y="1212"/>
                  </a:lnTo>
                  <a:lnTo>
                    <a:pt x="1248" y="1212"/>
                  </a:lnTo>
                  <a:lnTo>
                    <a:pt x="1344" y="1188"/>
                  </a:lnTo>
                  <a:lnTo>
                    <a:pt x="1392" y="1188"/>
                  </a:lnTo>
                  <a:lnTo>
                    <a:pt x="1440" y="1164"/>
                  </a:lnTo>
                  <a:lnTo>
                    <a:pt x="1524" y="1164"/>
                  </a:lnTo>
                  <a:lnTo>
                    <a:pt x="1596" y="1152"/>
                  </a:lnTo>
                  <a:lnTo>
                    <a:pt x="1692" y="1116"/>
                  </a:lnTo>
                  <a:lnTo>
                    <a:pt x="1728" y="1080"/>
                  </a:lnTo>
                  <a:lnTo>
                    <a:pt x="1752" y="1044"/>
                  </a:lnTo>
                  <a:lnTo>
                    <a:pt x="1776" y="996"/>
                  </a:lnTo>
                  <a:lnTo>
                    <a:pt x="1788" y="900"/>
                  </a:lnTo>
                  <a:lnTo>
                    <a:pt x="1800" y="828"/>
                  </a:lnTo>
                  <a:lnTo>
                    <a:pt x="1800" y="732"/>
                  </a:lnTo>
                  <a:lnTo>
                    <a:pt x="1800" y="684"/>
                  </a:lnTo>
                  <a:lnTo>
                    <a:pt x="1776" y="648"/>
                  </a:lnTo>
                  <a:lnTo>
                    <a:pt x="1764" y="612"/>
                  </a:lnTo>
                  <a:lnTo>
                    <a:pt x="1752" y="576"/>
                  </a:lnTo>
                  <a:lnTo>
                    <a:pt x="1716" y="552"/>
                  </a:lnTo>
                  <a:lnTo>
                    <a:pt x="1716" y="516"/>
                  </a:lnTo>
                  <a:lnTo>
                    <a:pt x="1716" y="480"/>
                  </a:lnTo>
                  <a:lnTo>
                    <a:pt x="1716" y="444"/>
                  </a:lnTo>
                  <a:lnTo>
                    <a:pt x="1716" y="408"/>
                  </a:lnTo>
                  <a:lnTo>
                    <a:pt x="1716" y="372"/>
                  </a:lnTo>
                  <a:lnTo>
                    <a:pt x="1728" y="336"/>
                  </a:lnTo>
                  <a:lnTo>
                    <a:pt x="1740" y="300"/>
                  </a:lnTo>
                  <a:lnTo>
                    <a:pt x="1740" y="264"/>
                  </a:lnTo>
                  <a:lnTo>
                    <a:pt x="1740" y="216"/>
                  </a:lnTo>
                  <a:lnTo>
                    <a:pt x="1740" y="180"/>
                  </a:lnTo>
                  <a:lnTo>
                    <a:pt x="1740" y="144"/>
                  </a:lnTo>
                  <a:lnTo>
                    <a:pt x="1740" y="108"/>
                  </a:lnTo>
                  <a:lnTo>
                    <a:pt x="1704" y="84"/>
                  </a:lnTo>
                  <a:lnTo>
                    <a:pt x="1668" y="72"/>
                  </a:lnTo>
                  <a:lnTo>
                    <a:pt x="1632" y="60"/>
                  </a:lnTo>
                  <a:lnTo>
                    <a:pt x="1596" y="60"/>
                  </a:lnTo>
                  <a:lnTo>
                    <a:pt x="1560" y="60"/>
                  </a:lnTo>
                  <a:lnTo>
                    <a:pt x="1488" y="60"/>
                  </a:lnTo>
                  <a:lnTo>
                    <a:pt x="1404" y="60"/>
                  </a:lnTo>
                  <a:lnTo>
                    <a:pt x="1332" y="60"/>
                  </a:lnTo>
                  <a:lnTo>
                    <a:pt x="1260" y="60"/>
                  </a:lnTo>
                  <a:lnTo>
                    <a:pt x="1188" y="60"/>
                  </a:lnTo>
                  <a:lnTo>
                    <a:pt x="1092" y="60"/>
                  </a:lnTo>
                  <a:lnTo>
                    <a:pt x="1056" y="60"/>
                  </a:lnTo>
                  <a:lnTo>
                    <a:pt x="1020" y="60"/>
                  </a:lnTo>
                  <a:lnTo>
                    <a:pt x="972" y="48"/>
                  </a:lnTo>
                  <a:lnTo>
                    <a:pt x="900" y="48"/>
                  </a:lnTo>
                  <a:lnTo>
                    <a:pt x="804" y="36"/>
                  </a:lnTo>
                  <a:lnTo>
                    <a:pt x="756" y="36"/>
                  </a:lnTo>
                  <a:lnTo>
                    <a:pt x="672" y="24"/>
                  </a:lnTo>
                  <a:lnTo>
                    <a:pt x="636" y="24"/>
                  </a:lnTo>
                  <a:lnTo>
                    <a:pt x="600" y="24"/>
                  </a:lnTo>
                  <a:lnTo>
                    <a:pt x="564" y="24"/>
                  </a:lnTo>
                  <a:lnTo>
                    <a:pt x="516" y="24"/>
                  </a:lnTo>
                  <a:lnTo>
                    <a:pt x="468" y="12"/>
                  </a:lnTo>
                  <a:lnTo>
                    <a:pt x="432" y="0"/>
                  </a:lnTo>
                  <a:lnTo>
                    <a:pt x="396" y="0"/>
                  </a:lnTo>
                  <a:lnTo>
                    <a:pt x="360" y="0"/>
                  </a:lnTo>
                  <a:lnTo>
                    <a:pt x="324" y="0"/>
                  </a:lnTo>
                  <a:lnTo>
                    <a:pt x="276" y="0"/>
                  </a:lnTo>
                  <a:lnTo>
                    <a:pt x="240" y="0"/>
                  </a:lnTo>
                  <a:lnTo>
                    <a:pt x="204" y="0"/>
                  </a:lnTo>
                  <a:lnTo>
                    <a:pt x="120" y="0"/>
                  </a:lnTo>
                  <a:lnTo>
                    <a:pt x="72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36"/>
                  </a:lnTo>
                  <a:lnTo>
                    <a:pt x="0" y="72"/>
                  </a:lnTo>
                  <a:lnTo>
                    <a:pt x="12" y="84"/>
                  </a:lnTo>
                </a:path>
              </a:pathLst>
            </a:custGeom>
            <a:solidFill>
              <a:schemeClr val="accent1"/>
            </a:solidFill>
            <a:ln w="508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26" name="Rectangle 9"/>
            <p:cNvSpPr>
              <a:spLocks noChangeArrowheads="1"/>
            </p:cNvSpPr>
            <p:nvPr/>
          </p:nvSpPr>
          <p:spPr bwMode="auto">
            <a:xfrm>
              <a:off x="2103" y="3255"/>
              <a:ext cx="800" cy="2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400" b="1"/>
                <a:t>Enzyme</a:t>
              </a:r>
            </a:p>
          </p:txBody>
        </p:sp>
      </p:grp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1371600" y="5029200"/>
            <a:ext cx="2057400" cy="1346200"/>
            <a:chOff x="567" y="3264"/>
            <a:chExt cx="1162" cy="964"/>
          </a:xfrm>
        </p:grpSpPr>
        <p:sp>
          <p:nvSpPr>
            <p:cNvPr id="17422" name="Rectangle 12"/>
            <p:cNvSpPr>
              <a:spLocks noChangeArrowheads="1"/>
            </p:cNvSpPr>
            <p:nvPr/>
          </p:nvSpPr>
          <p:spPr bwMode="auto">
            <a:xfrm>
              <a:off x="567" y="3544"/>
              <a:ext cx="1133" cy="684"/>
            </a:xfrm>
            <a:prstGeom prst="rect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b="1">
                  <a:solidFill>
                    <a:schemeClr val="bg1"/>
                  </a:solidFill>
                </a:rPr>
                <a:t>active site</a:t>
              </a:r>
            </a:p>
            <a:p>
              <a:pPr eaLnBrk="0" hangingPunct="0"/>
              <a:r>
                <a:rPr lang="en-US" b="1">
                  <a:solidFill>
                    <a:schemeClr val="bg1"/>
                  </a:solidFill>
                </a:rPr>
                <a:t>   altered</a:t>
              </a:r>
            </a:p>
          </p:txBody>
        </p:sp>
        <p:sp>
          <p:nvSpPr>
            <p:cNvPr id="17423" name="Freeform 13"/>
            <p:cNvSpPr>
              <a:spLocks/>
            </p:cNvSpPr>
            <p:nvPr/>
          </p:nvSpPr>
          <p:spPr bwMode="auto">
            <a:xfrm>
              <a:off x="1464" y="3264"/>
              <a:ext cx="265" cy="289"/>
            </a:xfrm>
            <a:custGeom>
              <a:avLst/>
              <a:gdLst>
                <a:gd name="T0" fmla="*/ 264 w 265"/>
                <a:gd name="T1" fmla="*/ 0 h 289"/>
                <a:gd name="T2" fmla="*/ 240 w 265"/>
                <a:gd name="T3" fmla="*/ 36 h 289"/>
                <a:gd name="T4" fmla="*/ 204 w 265"/>
                <a:gd name="T5" fmla="*/ 60 h 289"/>
                <a:gd name="T6" fmla="*/ 168 w 265"/>
                <a:gd name="T7" fmla="*/ 96 h 289"/>
                <a:gd name="T8" fmla="*/ 132 w 265"/>
                <a:gd name="T9" fmla="*/ 132 h 289"/>
                <a:gd name="T10" fmla="*/ 96 w 265"/>
                <a:gd name="T11" fmla="*/ 156 h 289"/>
                <a:gd name="T12" fmla="*/ 72 w 265"/>
                <a:gd name="T13" fmla="*/ 192 h 289"/>
                <a:gd name="T14" fmla="*/ 48 w 265"/>
                <a:gd name="T15" fmla="*/ 228 h 289"/>
                <a:gd name="T16" fmla="*/ 12 w 265"/>
                <a:gd name="T17" fmla="*/ 252 h 289"/>
                <a:gd name="T18" fmla="*/ 0 w 265"/>
                <a:gd name="T19" fmla="*/ 288 h 2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5"/>
                <a:gd name="T31" fmla="*/ 0 h 289"/>
                <a:gd name="T32" fmla="*/ 265 w 265"/>
                <a:gd name="T33" fmla="*/ 289 h 2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5" h="289">
                  <a:moveTo>
                    <a:pt x="264" y="0"/>
                  </a:moveTo>
                  <a:lnTo>
                    <a:pt x="240" y="36"/>
                  </a:lnTo>
                  <a:lnTo>
                    <a:pt x="204" y="60"/>
                  </a:lnTo>
                  <a:lnTo>
                    <a:pt x="168" y="96"/>
                  </a:lnTo>
                  <a:lnTo>
                    <a:pt x="132" y="132"/>
                  </a:lnTo>
                  <a:lnTo>
                    <a:pt x="96" y="156"/>
                  </a:lnTo>
                  <a:lnTo>
                    <a:pt x="72" y="192"/>
                  </a:lnTo>
                  <a:lnTo>
                    <a:pt x="48" y="228"/>
                  </a:lnTo>
                  <a:lnTo>
                    <a:pt x="12" y="252"/>
                  </a:lnTo>
                  <a:lnTo>
                    <a:pt x="0" y="288"/>
                  </a:lnTo>
                </a:path>
              </a:pathLst>
            </a:custGeom>
            <a:noFill/>
            <a:ln w="50800" cap="rnd">
              <a:solidFill>
                <a:schemeClr val="bg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5715000" y="4648200"/>
            <a:ext cx="3133725" cy="1025525"/>
            <a:chOff x="3424" y="3159"/>
            <a:chExt cx="1974" cy="598"/>
          </a:xfrm>
        </p:grpSpPr>
        <p:sp>
          <p:nvSpPr>
            <p:cNvPr id="17419" name="AutoShape 10"/>
            <p:cNvSpPr>
              <a:spLocks noChangeArrowheads="1"/>
            </p:cNvSpPr>
            <p:nvPr/>
          </p:nvSpPr>
          <p:spPr bwMode="auto">
            <a:xfrm rot="10800000" flipH="1" flipV="1">
              <a:off x="3424" y="3232"/>
              <a:ext cx="304" cy="496"/>
            </a:xfrm>
            <a:custGeom>
              <a:avLst/>
              <a:gdLst>
                <a:gd name="T0" fmla="*/ 266 w 21600"/>
                <a:gd name="T1" fmla="*/ 248 h 21600"/>
                <a:gd name="T2" fmla="*/ 152 w 21600"/>
                <a:gd name="T3" fmla="*/ 496 h 21600"/>
                <a:gd name="T4" fmla="*/ 38 w 21600"/>
                <a:gd name="T5" fmla="*/ 248 h 21600"/>
                <a:gd name="T6" fmla="*/ 152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76 w 21600"/>
                <a:gd name="T13" fmla="*/ 4485 h 21600"/>
                <a:gd name="T14" fmla="*/ 17124 w 21600"/>
                <a:gd name="T15" fmla="*/ 1711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399" y="21600"/>
                  </a:lnTo>
                  <a:lnTo>
                    <a:pt x="1620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2"/>
            </a:solidFill>
            <a:ln w="508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0" name="Rectangle 11"/>
            <p:cNvSpPr>
              <a:spLocks noChangeArrowheads="1"/>
            </p:cNvSpPr>
            <p:nvPr/>
          </p:nvSpPr>
          <p:spPr bwMode="auto">
            <a:xfrm>
              <a:off x="3879" y="3159"/>
              <a:ext cx="1519" cy="47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sz="2400" b="1">
                  <a:solidFill>
                    <a:schemeClr val="bg1"/>
                  </a:solidFill>
                </a:rPr>
                <a:t>Noncompetitive</a:t>
              </a:r>
            </a:p>
            <a:p>
              <a:pPr algn="ctr" eaLnBrk="0" hangingPunct="0"/>
              <a:r>
                <a:rPr lang="en-US" sz="2400" b="1">
                  <a:solidFill>
                    <a:schemeClr val="bg1"/>
                  </a:solidFill>
                </a:rPr>
                <a:t>Inhibitor</a:t>
              </a:r>
            </a:p>
          </p:txBody>
        </p:sp>
        <p:sp>
          <p:nvSpPr>
            <p:cNvPr id="17421" name="Freeform 14"/>
            <p:cNvSpPr>
              <a:spLocks/>
            </p:cNvSpPr>
            <p:nvPr/>
          </p:nvSpPr>
          <p:spPr bwMode="auto">
            <a:xfrm>
              <a:off x="3756" y="3660"/>
              <a:ext cx="613" cy="97"/>
            </a:xfrm>
            <a:custGeom>
              <a:avLst/>
              <a:gdLst>
                <a:gd name="T0" fmla="*/ 612 w 613"/>
                <a:gd name="T1" fmla="*/ 36 h 97"/>
                <a:gd name="T2" fmla="*/ 576 w 613"/>
                <a:gd name="T3" fmla="*/ 72 h 97"/>
                <a:gd name="T4" fmla="*/ 540 w 613"/>
                <a:gd name="T5" fmla="*/ 84 h 97"/>
                <a:gd name="T6" fmla="*/ 492 w 613"/>
                <a:gd name="T7" fmla="*/ 96 h 97"/>
                <a:gd name="T8" fmla="*/ 456 w 613"/>
                <a:gd name="T9" fmla="*/ 96 h 97"/>
                <a:gd name="T10" fmla="*/ 420 w 613"/>
                <a:gd name="T11" fmla="*/ 96 h 97"/>
                <a:gd name="T12" fmla="*/ 372 w 613"/>
                <a:gd name="T13" fmla="*/ 96 h 97"/>
                <a:gd name="T14" fmla="*/ 336 w 613"/>
                <a:gd name="T15" fmla="*/ 96 h 97"/>
                <a:gd name="T16" fmla="*/ 288 w 613"/>
                <a:gd name="T17" fmla="*/ 96 h 97"/>
                <a:gd name="T18" fmla="*/ 252 w 613"/>
                <a:gd name="T19" fmla="*/ 96 h 97"/>
                <a:gd name="T20" fmla="*/ 216 w 613"/>
                <a:gd name="T21" fmla="*/ 96 h 97"/>
                <a:gd name="T22" fmla="*/ 180 w 613"/>
                <a:gd name="T23" fmla="*/ 84 h 97"/>
                <a:gd name="T24" fmla="*/ 132 w 613"/>
                <a:gd name="T25" fmla="*/ 84 h 97"/>
                <a:gd name="T26" fmla="*/ 96 w 613"/>
                <a:gd name="T27" fmla="*/ 72 h 97"/>
                <a:gd name="T28" fmla="*/ 60 w 613"/>
                <a:gd name="T29" fmla="*/ 60 h 97"/>
                <a:gd name="T30" fmla="*/ 24 w 613"/>
                <a:gd name="T31" fmla="*/ 36 h 97"/>
                <a:gd name="T32" fmla="*/ 0 w 613"/>
                <a:gd name="T33" fmla="*/ 0 h 9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13"/>
                <a:gd name="T52" fmla="*/ 0 h 97"/>
                <a:gd name="T53" fmla="*/ 613 w 613"/>
                <a:gd name="T54" fmla="*/ 97 h 9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13" h="97">
                  <a:moveTo>
                    <a:pt x="612" y="36"/>
                  </a:moveTo>
                  <a:lnTo>
                    <a:pt x="576" y="72"/>
                  </a:lnTo>
                  <a:lnTo>
                    <a:pt x="540" y="84"/>
                  </a:lnTo>
                  <a:lnTo>
                    <a:pt x="492" y="96"/>
                  </a:lnTo>
                  <a:lnTo>
                    <a:pt x="456" y="96"/>
                  </a:lnTo>
                  <a:lnTo>
                    <a:pt x="420" y="96"/>
                  </a:lnTo>
                  <a:lnTo>
                    <a:pt x="372" y="96"/>
                  </a:lnTo>
                  <a:lnTo>
                    <a:pt x="336" y="96"/>
                  </a:lnTo>
                  <a:lnTo>
                    <a:pt x="288" y="96"/>
                  </a:lnTo>
                  <a:lnTo>
                    <a:pt x="252" y="96"/>
                  </a:lnTo>
                  <a:lnTo>
                    <a:pt x="216" y="96"/>
                  </a:lnTo>
                  <a:lnTo>
                    <a:pt x="180" y="84"/>
                  </a:lnTo>
                  <a:lnTo>
                    <a:pt x="132" y="84"/>
                  </a:lnTo>
                  <a:lnTo>
                    <a:pt x="96" y="72"/>
                  </a:lnTo>
                  <a:lnTo>
                    <a:pt x="60" y="60"/>
                  </a:lnTo>
                  <a:lnTo>
                    <a:pt x="24" y="36"/>
                  </a:lnTo>
                  <a:lnTo>
                    <a:pt x="0" y="0"/>
                  </a:lnTo>
                </a:path>
              </a:pathLst>
            </a:custGeom>
            <a:noFill/>
            <a:ln w="50800" cap="rnd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4837" name="Line 21"/>
          <p:cNvSpPr>
            <a:spLocks noChangeShapeType="1"/>
          </p:cNvSpPr>
          <p:nvPr/>
        </p:nvSpPr>
        <p:spPr bwMode="auto">
          <a:xfrm flipH="1">
            <a:off x="6019800" y="5181600"/>
            <a:ext cx="914400" cy="15240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4839" name="Rectangle 23"/>
          <p:cNvSpPr>
            <a:spLocks noChangeArrowheads="1"/>
          </p:cNvSpPr>
          <p:nvPr/>
        </p:nvSpPr>
        <p:spPr bwMode="auto">
          <a:xfrm>
            <a:off x="914400" y="4724400"/>
            <a:ext cx="1828800" cy="5334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Substrate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8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8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 autoUpdateAnimBg="0"/>
      <p:bldP spid="34837" grpId="0" animBg="1"/>
      <p:bldP spid="34839" grpId="0" animBg="1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8CF5D0C-4C52-4A89-8578-C62D6C82C2AE}" type="slidenum">
              <a:rPr lang="en-US"/>
              <a:pPr/>
              <a:t>16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676400" y="1600200"/>
            <a:ext cx="556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Flash…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28113BF-1663-4BC7-A2A7-6B004456F1AF}" type="slidenum">
              <a:rPr lang="en-US"/>
              <a:pPr/>
              <a:t>2</a:t>
            </a:fld>
            <a:endParaRPr lang="en-US"/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4800" b="1" i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What Are Enzymes?</a:t>
            </a:r>
            <a:endParaRPr lang="en-US" sz="4800" i="1" smtClean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44039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3200" b="1" dirty="0" smtClean="0">
                <a:latin typeface="Comic Sans MS" pitchFamily="66" charset="0"/>
                <a:cs typeface="Arial" charset="0"/>
              </a:rPr>
              <a:t>Most enzymes are </a:t>
            </a:r>
            <a:r>
              <a:rPr lang="en-US" sz="3200" b="1" dirty="0" smtClean="0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rPr>
              <a:t>Proteins</a:t>
            </a:r>
            <a:endParaRPr lang="en-US" sz="3200" b="1" dirty="0" smtClean="0">
              <a:latin typeface="Comic Sans MS" pitchFamily="66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3200" b="1" dirty="0" smtClean="0">
                <a:latin typeface="Comic Sans MS" pitchFamily="66" charset="0"/>
                <a:cs typeface="Arial" charset="0"/>
              </a:rPr>
              <a:t>Act as </a:t>
            </a:r>
            <a:r>
              <a:rPr lang="en-US" sz="3200" b="1" dirty="0" smtClean="0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Catalyst</a:t>
            </a:r>
            <a:r>
              <a:rPr lang="en-US" sz="3200" b="1" dirty="0" smtClean="0">
                <a:latin typeface="Arial" charset="0"/>
                <a:cs typeface="Arial" charset="0"/>
              </a:rPr>
              <a:t> to  accelerates a reaction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3200" b="1" dirty="0" smtClean="0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Not permanently</a:t>
            </a:r>
            <a:r>
              <a:rPr lang="en-US" sz="3200" b="1" dirty="0" smtClean="0">
                <a:latin typeface="Arial" charset="0"/>
                <a:cs typeface="Arial" charset="0"/>
              </a:rPr>
              <a:t> changed in the process</a:t>
            </a:r>
          </a:p>
        </p:txBody>
      </p:sp>
      <p:pic>
        <p:nvPicPr>
          <p:cNvPr id="44042" name="Picture 10" descr="WPPHOTO2[1]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648200" y="866775"/>
            <a:ext cx="4495800" cy="46672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0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0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44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9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CD25024-9ABC-4379-B503-1ADE76DECF90}" type="slidenum">
              <a:rPr lang="en-US"/>
              <a:pPr/>
              <a:t>3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4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Enzymes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3600" b="1" smtClean="0">
                <a:latin typeface="Comic Sans MS" pitchFamily="66" charset="0"/>
              </a:rPr>
              <a:t>Are specific  for what they will </a:t>
            </a:r>
            <a:r>
              <a:rPr lang="en-US" sz="3600" b="1" smtClean="0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catalyze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3600" b="1" smtClean="0">
                <a:latin typeface="Comic Sans MS" pitchFamily="66" charset="0"/>
              </a:rPr>
              <a:t>Are</a:t>
            </a:r>
            <a:r>
              <a:rPr lang="en-US" sz="3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n-US" sz="3600" b="1" smtClean="0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Reusable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3600" b="1" smtClean="0">
                <a:latin typeface="Comic Sans MS" pitchFamily="66" charset="0"/>
              </a:rPr>
              <a:t>End in –</a:t>
            </a:r>
            <a:r>
              <a:rPr lang="en-US" sz="3600" b="1" i="1" smtClean="0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ase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3600" b="1" i="1" smtClean="0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	-Sucrase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3600" b="1" i="1" smtClean="0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	-Lactase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3600" b="1" i="1" smtClean="0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	-Maltase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3600" b="1" smtClean="0">
              <a:solidFill>
                <a:srgbClr val="CC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1033" name="Picture 9" descr="enzyme[1]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/>
          <a:srcRect b="19362"/>
          <a:stretch>
            <a:fillRect/>
          </a:stretch>
        </p:blipFill>
        <p:spPr>
          <a:xfrm>
            <a:off x="4419600" y="1084263"/>
            <a:ext cx="4495800" cy="4402137"/>
          </a:xfr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0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0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10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10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10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0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0E156AB-C69E-4F67-86D6-68C38AC8D1BD}" type="slidenum">
              <a:rPr lang="en-US"/>
              <a:pPr/>
              <a:t>4</a:t>
            </a:fld>
            <a:endParaRPr lang="en-US"/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How do enzymes Work?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143000"/>
            <a:ext cx="4495800" cy="41148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US" sz="4000" b="1" smtClean="0">
                <a:latin typeface="Comic Sans MS" pitchFamily="66" charset="0"/>
              </a:rPr>
              <a:t>Enzymes work by </a:t>
            </a:r>
            <a:r>
              <a:rPr lang="en-US" sz="4000" b="1" smtClean="0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weakening bonds</a:t>
            </a:r>
            <a:r>
              <a:rPr lang="en-US" sz="40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which </a:t>
            </a:r>
            <a:r>
              <a:rPr lang="en-US" sz="4000" b="1" smtClean="0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lowers activation energy</a:t>
            </a:r>
            <a:endParaRPr lang="en-US" sz="4000" smtClean="0">
              <a:solidFill>
                <a:srgbClr val="CC99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6149" name="Picture 8" descr="ecb3x13Ea[1]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648200" y="1058863"/>
            <a:ext cx="4495800" cy="428148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CC9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163B23E-FFF5-429E-BD7B-3D88119841BB}" type="slidenum">
              <a:rPr lang="en-US"/>
              <a:pPr/>
              <a:t>5</a:t>
            </a:fld>
            <a:endParaRPr lang="en-US"/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5400" b="1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Enzymes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519113" y="2590800"/>
            <a:ext cx="7839075" cy="3716338"/>
            <a:chOff x="327" y="1632"/>
            <a:chExt cx="4938" cy="2341"/>
          </a:xfrm>
        </p:grpSpPr>
        <p:sp>
          <p:nvSpPr>
            <p:cNvPr id="7182" name="Line 5"/>
            <p:cNvSpPr>
              <a:spLocks noChangeShapeType="1"/>
            </p:cNvSpPr>
            <p:nvPr/>
          </p:nvSpPr>
          <p:spPr bwMode="auto">
            <a:xfrm>
              <a:off x="1296" y="1632"/>
              <a:ext cx="0" cy="192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3" name="Line 6"/>
            <p:cNvSpPr>
              <a:spLocks noChangeShapeType="1"/>
            </p:cNvSpPr>
            <p:nvPr/>
          </p:nvSpPr>
          <p:spPr bwMode="auto">
            <a:xfrm>
              <a:off x="1296" y="3552"/>
              <a:ext cx="320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4" name="Rectangle 7"/>
            <p:cNvSpPr>
              <a:spLocks noChangeArrowheads="1"/>
            </p:cNvSpPr>
            <p:nvPr/>
          </p:nvSpPr>
          <p:spPr bwMode="auto">
            <a:xfrm>
              <a:off x="327" y="2103"/>
              <a:ext cx="765" cy="5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400" b="1"/>
                <a:t>Free</a:t>
              </a:r>
            </a:p>
            <a:p>
              <a:pPr eaLnBrk="0" hangingPunct="0"/>
              <a:r>
                <a:rPr lang="en-US" sz="2400" b="1"/>
                <a:t>Energy</a:t>
              </a:r>
            </a:p>
          </p:txBody>
        </p:sp>
        <p:sp>
          <p:nvSpPr>
            <p:cNvPr id="7185" name="Rectangle 8"/>
            <p:cNvSpPr>
              <a:spLocks noChangeArrowheads="1"/>
            </p:cNvSpPr>
            <p:nvPr/>
          </p:nvSpPr>
          <p:spPr bwMode="auto">
            <a:xfrm>
              <a:off x="1479" y="3687"/>
              <a:ext cx="2322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400" b="1"/>
                <a:t>Progress of the reaction</a:t>
              </a:r>
            </a:p>
          </p:txBody>
        </p:sp>
        <p:sp>
          <p:nvSpPr>
            <p:cNvPr id="7186" name="Line 9"/>
            <p:cNvSpPr>
              <a:spLocks noChangeShapeType="1"/>
            </p:cNvSpPr>
            <p:nvPr/>
          </p:nvSpPr>
          <p:spPr bwMode="auto">
            <a:xfrm>
              <a:off x="3808" y="3840"/>
              <a:ext cx="352" cy="0"/>
            </a:xfrm>
            <a:prstGeom prst="line">
              <a:avLst/>
            </a:prstGeom>
            <a:noFill/>
            <a:ln w="50800">
              <a:solidFill>
                <a:schemeClr val="accent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7" name="Line 10"/>
            <p:cNvSpPr>
              <a:spLocks noChangeShapeType="1"/>
            </p:cNvSpPr>
            <p:nvPr/>
          </p:nvSpPr>
          <p:spPr bwMode="auto">
            <a:xfrm>
              <a:off x="1312" y="2544"/>
              <a:ext cx="3136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8" name="Line 11"/>
            <p:cNvSpPr>
              <a:spLocks noChangeShapeType="1"/>
            </p:cNvSpPr>
            <p:nvPr/>
          </p:nvSpPr>
          <p:spPr bwMode="auto">
            <a:xfrm>
              <a:off x="1312" y="2064"/>
              <a:ext cx="3136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9" name="Rectangle 12"/>
            <p:cNvSpPr>
              <a:spLocks noChangeArrowheads="1"/>
            </p:cNvSpPr>
            <p:nvPr/>
          </p:nvSpPr>
          <p:spPr bwMode="auto">
            <a:xfrm>
              <a:off x="1287" y="2578"/>
              <a:ext cx="802" cy="22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800" b="1"/>
                <a:t>Reactants</a:t>
              </a:r>
            </a:p>
          </p:txBody>
        </p:sp>
        <p:sp>
          <p:nvSpPr>
            <p:cNvPr id="7190" name="Rectangle 13"/>
            <p:cNvSpPr>
              <a:spLocks noChangeArrowheads="1"/>
            </p:cNvSpPr>
            <p:nvPr/>
          </p:nvSpPr>
          <p:spPr bwMode="auto">
            <a:xfrm>
              <a:off x="3399" y="3298"/>
              <a:ext cx="738" cy="22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800" b="1"/>
                <a:t>Products</a:t>
              </a:r>
            </a:p>
          </p:txBody>
        </p:sp>
        <p:sp>
          <p:nvSpPr>
            <p:cNvPr id="40974" name="Rectangle 14"/>
            <p:cNvSpPr>
              <a:spLocks noChangeArrowheads="1"/>
            </p:cNvSpPr>
            <p:nvPr/>
          </p:nvSpPr>
          <p:spPr bwMode="auto">
            <a:xfrm>
              <a:off x="3447" y="2194"/>
              <a:ext cx="1818" cy="22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defRPr/>
              </a:pPr>
              <a:r>
                <a:rPr lang="en-US" sz="1800" b="1">
                  <a:solidFill>
                    <a:srgbClr val="DC008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Free energy of activation</a:t>
              </a:r>
              <a:endParaRPr lang="en-US" sz="1800" b="1"/>
            </a:p>
          </p:txBody>
        </p:sp>
        <p:sp>
          <p:nvSpPr>
            <p:cNvPr id="7192" name="AutoShape 15"/>
            <p:cNvSpPr>
              <a:spLocks/>
            </p:cNvSpPr>
            <p:nvPr/>
          </p:nvSpPr>
          <p:spPr bwMode="auto">
            <a:xfrm>
              <a:off x="3216" y="2064"/>
              <a:ext cx="144" cy="480"/>
            </a:xfrm>
            <a:prstGeom prst="rightBrace">
              <a:avLst>
                <a:gd name="adj1" fmla="val 27778"/>
                <a:gd name="adj2" fmla="val 50000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4495800" y="1676400"/>
            <a:ext cx="3911600" cy="1092200"/>
            <a:chOff x="2848" y="1072"/>
            <a:chExt cx="2464" cy="688"/>
          </a:xfrm>
        </p:grpSpPr>
        <p:sp>
          <p:nvSpPr>
            <p:cNvPr id="7176" name="Rectangle 17"/>
            <p:cNvSpPr>
              <a:spLocks noChangeArrowheads="1"/>
            </p:cNvSpPr>
            <p:nvPr/>
          </p:nvSpPr>
          <p:spPr bwMode="auto">
            <a:xfrm>
              <a:off x="3446" y="1142"/>
              <a:ext cx="1609" cy="2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7" name="Rectangle 18"/>
            <p:cNvSpPr>
              <a:spLocks noChangeArrowheads="1"/>
            </p:cNvSpPr>
            <p:nvPr/>
          </p:nvSpPr>
          <p:spPr bwMode="auto">
            <a:xfrm>
              <a:off x="2848" y="1072"/>
              <a:ext cx="2464" cy="688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8" name="Line 19"/>
            <p:cNvSpPr>
              <a:spLocks noChangeShapeType="1"/>
            </p:cNvSpPr>
            <p:nvPr/>
          </p:nvSpPr>
          <p:spPr bwMode="auto">
            <a:xfrm>
              <a:off x="2992" y="1248"/>
              <a:ext cx="304" cy="0"/>
            </a:xfrm>
            <a:prstGeom prst="line">
              <a:avLst/>
            </a:prstGeom>
            <a:noFill/>
            <a:ln w="50800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9" name="Rectangle 20"/>
            <p:cNvSpPr>
              <a:spLocks noChangeArrowheads="1"/>
            </p:cNvSpPr>
            <p:nvPr/>
          </p:nvSpPr>
          <p:spPr bwMode="auto">
            <a:xfrm>
              <a:off x="3351" y="1095"/>
              <a:ext cx="1629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400" b="1"/>
                <a:t>Without Enzyme</a:t>
              </a:r>
            </a:p>
          </p:txBody>
        </p:sp>
        <p:sp>
          <p:nvSpPr>
            <p:cNvPr id="7180" name="Line 21"/>
            <p:cNvSpPr>
              <a:spLocks noChangeShapeType="1"/>
            </p:cNvSpPr>
            <p:nvPr/>
          </p:nvSpPr>
          <p:spPr bwMode="auto">
            <a:xfrm>
              <a:off x="2992" y="1536"/>
              <a:ext cx="304" cy="0"/>
            </a:xfrm>
            <a:prstGeom prst="line">
              <a:avLst/>
            </a:prstGeom>
            <a:noFill/>
            <a:ln w="50800">
              <a:solidFill>
                <a:schemeClr val="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1" name="Rectangle 22"/>
            <p:cNvSpPr>
              <a:spLocks noChangeArrowheads="1"/>
            </p:cNvSpPr>
            <p:nvPr/>
          </p:nvSpPr>
          <p:spPr bwMode="auto">
            <a:xfrm>
              <a:off x="3351" y="1383"/>
              <a:ext cx="1338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400" b="1"/>
                <a:t>With Enzyme</a:t>
              </a:r>
            </a:p>
          </p:txBody>
        </p:sp>
      </p:grpSp>
      <p:sp>
        <p:nvSpPr>
          <p:cNvPr id="40984" name="Freeform 24"/>
          <p:cNvSpPr>
            <a:spLocks/>
          </p:cNvSpPr>
          <p:nvPr/>
        </p:nvSpPr>
        <p:spPr bwMode="auto">
          <a:xfrm>
            <a:off x="2057400" y="2362200"/>
            <a:ext cx="3429000" cy="3276600"/>
          </a:xfrm>
          <a:custGeom>
            <a:avLst/>
            <a:gdLst>
              <a:gd name="T0" fmla="*/ 0 w 2112"/>
              <a:gd name="T1" fmla="*/ 1168 h 2128"/>
              <a:gd name="T2" fmla="*/ 720 w 2112"/>
              <a:gd name="T3" fmla="*/ 160 h 2128"/>
              <a:gd name="T4" fmla="*/ 2112 w 2112"/>
              <a:gd name="T5" fmla="*/ 2128 h 2128"/>
              <a:gd name="T6" fmla="*/ 0 60000 65536"/>
              <a:gd name="T7" fmla="*/ 0 60000 65536"/>
              <a:gd name="T8" fmla="*/ 0 60000 65536"/>
              <a:gd name="T9" fmla="*/ 0 w 2112"/>
              <a:gd name="T10" fmla="*/ 0 h 2128"/>
              <a:gd name="T11" fmla="*/ 2112 w 2112"/>
              <a:gd name="T12" fmla="*/ 2128 h 21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12" h="2128">
                <a:moveTo>
                  <a:pt x="0" y="1168"/>
                </a:moveTo>
                <a:cubicBezTo>
                  <a:pt x="184" y="584"/>
                  <a:pt x="368" y="0"/>
                  <a:pt x="720" y="160"/>
                </a:cubicBezTo>
                <a:cubicBezTo>
                  <a:pt x="1072" y="320"/>
                  <a:pt x="1880" y="1800"/>
                  <a:pt x="2112" y="2128"/>
                </a:cubicBezTo>
              </a:path>
            </a:pathLst>
          </a:custGeom>
          <a:noFill/>
          <a:ln w="57150">
            <a:solidFill>
              <a:srgbClr val="0000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87" name="Freeform 27"/>
          <p:cNvSpPr>
            <a:spLocks/>
          </p:cNvSpPr>
          <p:nvPr/>
        </p:nvSpPr>
        <p:spPr bwMode="auto">
          <a:xfrm>
            <a:off x="2057400" y="3124200"/>
            <a:ext cx="3429000" cy="2514600"/>
          </a:xfrm>
          <a:custGeom>
            <a:avLst/>
            <a:gdLst>
              <a:gd name="T0" fmla="*/ 0 w 2160"/>
              <a:gd name="T1" fmla="*/ 648 h 1656"/>
              <a:gd name="T2" fmla="*/ 768 w 2160"/>
              <a:gd name="T3" fmla="*/ 168 h 1656"/>
              <a:gd name="T4" fmla="*/ 2160 w 2160"/>
              <a:gd name="T5" fmla="*/ 1656 h 1656"/>
              <a:gd name="T6" fmla="*/ 0 60000 65536"/>
              <a:gd name="T7" fmla="*/ 0 60000 65536"/>
              <a:gd name="T8" fmla="*/ 0 60000 65536"/>
              <a:gd name="T9" fmla="*/ 0 w 2160"/>
              <a:gd name="T10" fmla="*/ 0 h 1656"/>
              <a:gd name="T11" fmla="*/ 2160 w 2160"/>
              <a:gd name="T12" fmla="*/ 1656 h 165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" h="1656">
                <a:moveTo>
                  <a:pt x="0" y="648"/>
                </a:moveTo>
                <a:cubicBezTo>
                  <a:pt x="204" y="324"/>
                  <a:pt x="408" y="0"/>
                  <a:pt x="768" y="168"/>
                </a:cubicBezTo>
                <a:cubicBezTo>
                  <a:pt x="1128" y="336"/>
                  <a:pt x="1644" y="996"/>
                  <a:pt x="2160" y="1656"/>
                </a:cubicBezTo>
              </a:path>
            </a:pathLst>
          </a:custGeom>
          <a:noFill/>
          <a:ln w="57150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0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0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4" grpId="0" animBg="1"/>
      <p:bldP spid="4098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F00A1A3-C251-418D-BB89-BE07C8454EEB}" type="slidenum">
              <a:rPr lang="en-US"/>
              <a:pPr/>
              <a:t>6</a:t>
            </a:fld>
            <a:endParaRPr lang="en-US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8197" name="Picture 4" descr="Enzymes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35257D-2CBF-48AB-9E1C-D481C75D26DF}" type="slidenum">
              <a:rPr lang="en-US"/>
              <a:pPr/>
              <a:t>7</a:t>
            </a:fld>
            <a:endParaRPr lang="en-US"/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lIns="90488" tIns="44450" rIns="90488" bIns="44450"/>
          <a:lstStyle/>
          <a:p>
            <a:pPr algn="ctr" eaLnBrk="1" hangingPunct="1">
              <a:defRPr/>
            </a:pPr>
            <a:r>
              <a:rPr lang="en-US" sz="44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Enzyme-Substrate Complex</a:t>
            </a:r>
            <a:endParaRPr lang="en-US" sz="4400" b="1" smtClean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 lIns="90488" tIns="44450" rIns="90488" bIns="44450"/>
          <a:lstStyle/>
          <a:p>
            <a:pPr eaLnBrk="1" hangingPunct="1">
              <a:buFontTx/>
              <a:buNone/>
              <a:defRPr/>
            </a:pPr>
            <a:r>
              <a:rPr lang="en-US" sz="4000" smtClean="0">
                <a:latin typeface="Comic Sans MS" pitchFamily="66" charset="0"/>
              </a:rPr>
              <a:t>The </a:t>
            </a:r>
            <a:r>
              <a:rPr lang="en-US" sz="40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substance</a:t>
            </a:r>
            <a:r>
              <a:rPr lang="en-US" sz="4000" smtClean="0">
                <a:latin typeface="Comic Sans MS" pitchFamily="66" charset="0"/>
              </a:rPr>
              <a:t> (reactant) an </a:t>
            </a:r>
            <a:r>
              <a:rPr lang="en-US" sz="40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enzyme</a:t>
            </a:r>
            <a:r>
              <a:rPr lang="en-US" sz="4000" smtClean="0">
                <a:latin typeface="Comic Sans MS" pitchFamily="66" charset="0"/>
              </a:rPr>
              <a:t> acts on is the </a:t>
            </a:r>
            <a:r>
              <a:rPr lang="en-US" sz="4000" b="1" smtClean="0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substrate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4267200" y="2895600"/>
            <a:ext cx="4440238" cy="3602038"/>
            <a:chOff x="2016" y="2016"/>
            <a:chExt cx="2797" cy="1981"/>
          </a:xfrm>
        </p:grpSpPr>
        <p:sp>
          <p:nvSpPr>
            <p:cNvPr id="9224" name="Freeform 4"/>
            <p:cNvSpPr>
              <a:spLocks/>
            </p:cNvSpPr>
            <p:nvPr/>
          </p:nvSpPr>
          <p:spPr bwMode="auto">
            <a:xfrm>
              <a:off x="2016" y="2016"/>
              <a:ext cx="2797" cy="1981"/>
            </a:xfrm>
            <a:custGeom>
              <a:avLst/>
              <a:gdLst>
                <a:gd name="T0" fmla="*/ 264 w 2797"/>
                <a:gd name="T1" fmla="*/ 408 h 1981"/>
                <a:gd name="T2" fmla="*/ 372 w 2797"/>
                <a:gd name="T3" fmla="*/ 420 h 1981"/>
                <a:gd name="T4" fmla="*/ 492 w 2797"/>
                <a:gd name="T5" fmla="*/ 432 h 1981"/>
                <a:gd name="T6" fmla="*/ 600 w 2797"/>
                <a:gd name="T7" fmla="*/ 432 h 1981"/>
                <a:gd name="T8" fmla="*/ 708 w 2797"/>
                <a:gd name="T9" fmla="*/ 480 h 1981"/>
                <a:gd name="T10" fmla="*/ 720 w 2797"/>
                <a:gd name="T11" fmla="*/ 588 h 1981"/>
                <a:gd name="T12" fmla="*/ 720 w 2797"/>
                <a:gd name="T13" fmla="*/ 708 h 1981"/>
                <a:gd name="T14" fmla="*/ 720 w 2797"/>
                <a:gd name="T15" fmla="*/ 816 h 1981"/>
                <a:gd name="T16" fmla="*/ 720 w 2797"/>
                <a:gd name="T17" fmla="*/ 924 h 1981"/>
                <a:gd name="T18" fmla="*/ 708 w 2797"/>
                <a:gd name="T19" fmla="*/ 1032 h 1981"/>
                <a:gd name="T20" fmla="*/ 588 w 2797"/>
                <a:gd name="T21" fmla="*/ 1056 h 1981"/>
                <a:gd name="T22" fmla="*/ 432 w 2797"/>
                <a:gd name="T23" fmla="*/ 1056 h 1981"/>
                <a:gd name="T24" fmla="*/ 324 w 2797"/>
                <a:gd name="T25" fmla="*/ 1056 h 1981"/>
                <a:gd name="T26" fmla="*/ 216 w 2797"/>
                <a:gd name="T27" fmla="*/ 1056 h 1981"/>
                <a:gd name="T28" fmla="*/ 108 w 2797"/>
                <a:gd name="T29" fmla="*/ 1140 h 1981"/>
                <a:gd name="T30" fmla="*/ 72 w 2797"/>
                <a:gd name="T31" fmla="*/ 1296 h 1981"/>
                <a:gd name="T32" fmla="*/ 96 w 2797"/>
                <a:gd name="T33" fmla="*/ 1440 h 1981"/>
                <a:gd name="T34" fmla="*/ 216 w 2797"/>
                <a:gd name="T35" fmla="*/ 1536 h 1981"/>
                <a:gd name="T36" fmla="*/ 276 w 2797"/>
                <a:gd name="T37" fmla="*/ 1680 h 1981"/>
                <a:gd name="T38" fmla="*/ 324 w 2797"/>
                <a:gd name="T39" fmla="*/ 1812 h 1981"/>
                <a:gd name="T40" fmla="*/ 564 w 2797"/>
                <a:gd name="T41" fmla="*/ 1848 h 1981"/>
                <a:gd name="T42" fmla="*/ 720 w 2797"/>
                <a:gd name="T43" fmla="*/ 1824 h 1981"/>
                <a:gd name="T44" fmla="*/ 816 w 2797"/>
                <a:gd name="T45" fmla="*/ 1680 h 1981"/>
                <a:gd name="T46" fmla="*/ 1068 w 2797"/>
                <a:gd name="T47" fmla="*/ 1692 h 1981"/>
                <a:gd name="T48" fmla="*/ 1152 w 2797"/>
                <a:gd name="T49" fmla="*/ 1824 h 1981"/>
                <a:gd name="T50" fmla="*/ 1308 w 2797"/>
                <a:gd name="T51" fmla="*/ 1884 h 1981"/>
                <a:gd name="T52" fmla="*/ 1524 w 2797"/>
                <a:gd name="T53" fmla="*/ 1896 h 1981"/>
                <a:gd name="T54" fmla="*/ 1788 w 2797"/>
                <a:gd name="T55" fmla="*/ 1848 h 1981"/>
                <a:gd name="T56" fmla="*/ 2148 w 2797"/>
                <a:gd name="T57" fmla="*/ 1884 h 1981"/>
                <a:gd name="T58" fmla="*/ 2436 w 2797"/>
                <a:gd name="T59" fmla="*/ 1932 h 1981"/>
                <a:gd name="T60" fmla="*/ 2592 w 2797"/>
                <a:gd name="T61" fmla="*/ 1980 h 1981"/>
                <a:gd name="T62" fmla="*/ 2736 w 2797"/>
                <a:gd name="T63" fmla="*/ 1884 h 1981"/>
                <a:gd name="T64" fmla="*/ 2784 w 2797"/>
                <a:gd name="T65" fmla="*/ 1644 h 1981"/>
                <a:gd name="T66" fmla="*/ 2796 w 2797"/>
                <a:gd name="T67" fmla="*/ 1404 h 1981"/>
                <a:gd name="T68" fmla="*/ 2748 w 2797"/>
                <a:gd name="T69" fmla="*/ 1188 h 1981"/>
                <a:gd name="T70" fmla="*/ 2700 w 2797"/>
                <a:gd name="T71" fmla="*/ 948 h 1981"/>
                <a:gd name="T72" fmla="*/ 2676 w 2797"/>
                <a:gd name="T73" fmla="*/ 708 h 1981"/>
                <a:gd name="T74" fmla="*/ 2676 w 2797"/>
                <a:gd name="T75" fmla="*/ 492 h 1981"/>
                <a:gd name="T76" fmla="*/ 2712 w 2797"/>
                <a:gd name="T77" fmla="*/ 252 h 1981"/>
                <a:gd name="T78" fmla="*/ 2652 w 2797"/>
                <a:gd name="T79" fmla="*/ 144 h 1981"/>
                <a:gd name="T80" fmla="*/ 2508 w 2797"/>
                <a:gd name="T81" fmla="*/ 132 h 1981"/>
                <a:gd name="T82" fmla="*/ 2244 w 2797"/>
                <a:gd name="T83" fmla="*/ 120 h 1981"/>
                <a:gd name="T84" fmla="*/ 2004 w 2797"/>
                <a:gd name="T85" fmla="*/ 108 h 1981"/>
                <a:gd name="T86" fmla="*/ 1764 w 2797"/>
                <a:gd name="T87" fmla="*/ 108 h 1981"/>
                <a:gd name="T88" fmla="*/ 1500 w 2797"/>
                <a:gd name="T89" fmla="*/ 96 h 1981"/>
                <a:gd name="T90" fmla="*/ 1236 w 2797"/>
                <a:gd name="T91" fmla="*/ 60 h 1981"/>
                <a:gd name="T92" fmla="*/ 996 w 2797"/>
                <a:gd name="T93" fmla="*/ 48 h 1981"/>
                <a:gd name="T94" fmla="*/ 888 w 2797"/>
                <a:gd name="T95" fmla="*/ 60 h 1981"/>
                <a:gd name="T96" fmla="*/ 756 w 2797"/>
                <a:gd name="T97" fmla="*/ 36 h 1981"/>
                <a:gd name="T98" fmla="*/ 552 w 2797"/>
                <a:gd name="T99" fmla="*/ 12 h 1981"/>
                <a:gd name="T100" fmla="*/ 396 w 2797"/>
                <a:gd name="T101" fmla="*/ 0 h 1981"/>
                <a:gd name="T102" fmla="*/ 288 w 2797"/>
                <a:gd name="T103" fmla="*/ 24 h 1981"/>
                <a:gd name="T104" fmla="*/ 180 w 2797"/>
                <a:gd name="T105" fmla="*/ 60 h 1981"/>
                <a:gd name="T106" fmla="*/ 72 w 2797"/>
                <a:gd name="T107" fmla="*/ 168 h 1981"/>
                <a:gd name="T108" fmla="*/ 0 w 2797"/>
                <a:gd name="T109" fmla="*/ 276 h 1981"/>
                <a:gd name="T110" fmla="*/ 0 w 2797"/>
                <a:gd name="T111" fmla="*/ 384 h 1981"/>
                <a:gd name="T112" fmla="*/ 108 w 2797"/>
                <a:gd name="T113" fmla="*/ 420 h 1981"/>
                <a:gd name="T114" fmla="*/ 192 w 2797"/>
                <a:gd name="T115" fmla="*/ 396 h 198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797"/>
                <a:gd name="T175" fmla="*/ 0 h 1981"/>
                <a:gd name="T176" fmla="*/ 2797 w 2797"/>
                <a:gd name="T177" fmla="*/ 1981 h 1981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797" h="1981">
                  <a:moveTo>
                    <a:pt x="192" y="396"/>
                  </a:moveTo>
                  <a:lnTo>
                    <a:pt x="228" y="396"/>
                  </a:lnTo>
                  <a:lnTo>
                    <a:pt x="264" y="408"/>
                  </a:lnTo>
                  <a:lnTo>
                    <a:pt x="300" y="408"/>
                  </a:lnTo>
                  <a:lnTo>
                    <a:pt x="336" y="408"/>
                  </a:lnTo>
                  <a:lnTo>
                    <a:pt x="372" y="420"/>
                  </a:lnTo>
                  <a:lnTo>
                    <a:pt x="408" y="420"/>
                  </a:lnTo>
                  <a:lnTo>
                    <a:pt x="444" y="432"/>
                  </a:lnTo>
                  <a:lnTo>
                    <a:pt x="492" y="432"/>
                  </a:lnTo>
                  <a:lnTo>
                    <a:pt x="528" y="432"/>
                  </a:lnTo>
                  <a:lnTo>
                    <a:pt x="564" y="432"/>
                  </a:lnTo>
                  <a:lnTo>
                    <a:pt x="600" y="432"/>
                  </a:lnTo>
                  <a:lnTo>
                    <a:pt x="648" y="444"/>
                  </a:lnTo>
                  <a:lnTo>
                    <a:pt x="684" y="444"/>
                  </a:lnTo>
                  <a:lnTo>
                    <a:pt x="708" y="480"/>
                  </a:lnTo>
                  <a:lnTo>
                    <a:pt x="720" y="516"/>
                  </a:lnTo>
                  <a:lnTo>
                    <a:pt x="720" y="552"/>
                  </a:lnTo>
                  <a:lnTo>
                    <a:pt x="720" y="588"/>
                  </a:lnTo>
                  <a:lnTo>
                    <a:pt x="720" y="624"/>
                  </a:lnTo>
                  <a:lnTo>
                    <a:pt x="720" y="660"/>
                  </a:lnTo>
                  <a:lnTo>
                    <a:pt x="720" y="708"/>
                  </a:lnTo>
                  <a:lnTo>
                    <a:pt x="720" y="744"/>
                  </a:lnTo>
                  <a:lnTo>
                    <a:pt x="720" y="780"/>
                  </a:lnTo>
                  <a:lnTo>
                    <a:pt x="720" y="816"/>
                  </a:lnTo>
                  <a:lnTo>
                    <a:pt x="720" y="852"/>
                  </a:lnTo>
                  <a:lnTo>
                    <a:pt x="720" y="888"/>
                  </a:lnTo>
                  <a:lnTo>
                    <a:pt x="720" y="924"/>
                  </a:lnTo>
                  <a:lnTo>
                    <a:pt x="720" y="960"/>
                  </a:lnTo>
                  <a:lnTo>
                    <a:pt x="720" y="996"/>
                  </a:lnTo>
                  <a:lnTo>
                    <a:pt x="708" y="1032"/>
                  </a:lnTo>
                  <a:lnTo>
                    <a:pt x="672" y="1056"/>
                  </a:lnTo>
                  <a:lnTo>
                    <a:pt x="636" y="1056"/>
                  </a:lnTo>
                  <a:lnTo>
                    <a:pt x="588" y="1056"/>
                  </a:lnTo>
                  <a:lnTo>
                    <a:pt x="516" y="1056"/>
                  </a:lnTo>
                  <a:lnTo>
                    <a:pt x="468" y="1056"/>
                  </a:lnTo>
                  <a:lnTo>
                    <a:pt x="432" y="1056"/>
                  </a:lnTo>
                  <a:lnTo>
                    <a:pt x="396" y="1056"/>
                  </a:lnTo>
                  <a:lnTo>
                    <a:pt x="360" y="1056"/>
                  </a:lnTo>
                  <a:lnTo>
                    <a:pt x="324" y="1056"/>
                  </a:lnTo>
                  <a:lnTo>
                    <a:pt x="288" y="1056"/>
                  </a:lnTo>
                  <a:lnTo>
                    <a:pt x="252" y="1056"/>
                  </a:lnTo>
                  <a:lnTo>
                    <a:pt x="216" y="1056"/>
                  </a:lnTo>
                  <a:lnTo>
                    <a:pt x="180" y="1068"/>
                  </a:lnTo>
                  <a:lnTo>
                    <a:pt x="144" y="1092"/>
                  </a:lnTo>
                  <a:lnTo>
                    <a:pt x="108" y="1140"/>
                  </a:lnTo>
                  <a:lnTo>
                    <a:pt x="96" y="1176"/>
                  </a:lnTo>
                  <a:lnTo>
                    <a:pt x="84" y="1248"/>
                  </a:lnTo>
                  <a:lnTo>
                    <a:pt x="72" y="1296"/>
                  </a:lnTo>
                  <a:lnTo>
                    <a:pt x="72" y="1344"/>
                  </a:lnTo>
                  <a:lnTo>
                    <a:pt x="72" y="1392"/>
                  </a:lnTo>
                  <a:lnTo>
                    <a:pt x="96" y="1440"/>
                  </a:lnTo>
                  <a:lnTo>
                    <a:pt x="144" y="1464"/>
                  </a:lnTo>
                  <a:lnTo>
                    <a:pt x="180" y="1500"/>
                  </a:lnTo>
                  <a:lnTo>
                    <a:pt x="216" y="1536"/>
                  </a:lnTo>
                  <a:lnTo>
                    <a:pt x="252" y="1584"/>
                  </a:lnTo>
                  <a:lnTo>
                    <a:pt x="276" y="1632"/>
                  </a:lnTo>
                  <a:lnTo>
                    <a:pt x="276" y="1680"/>
                  </a:lnTo>
                  <a:lnTo>
                    <a:pt x="288" y="1728"/>
                  </a:lnTo>
                  <a:lnTo>
                    <a:pt x="300" y="1776"/>
                  </a:lnTo>
                  <a:lnTo>
                    <a:pt x="324" y="1812"/>
                  </a:lnTo>
                  <a:lnTo>
                    <a:pt x="396" y="1824"/>
                  </a:lnTo>
                  <a:lnTo>
                    <a:pt x="468" y="1848"/>
                  </a:lnTo>
                  <a:lnTo>
                    <a:pt x="564" y="1848"/>
                  </a:lnTo>
                  <a:lnTo>
                    <a:pt x="636" y="1860"/>
                  </a:lnTo>
                  <a:lnTo>
                    <a:pt x="672" y="1860"/>
                  </a:lnTo>
                  <a:lnTo>
                    <a:pt x="720" y="1824"/>
                  </a:lnTo>
                  <a:lnTo>
                    <a:pt x="744" y="1752"/>
                  </a:lnTo>
                  <a:lnTo>
                    <a:pt x="780" y="1704"/>
                  </a:lnTo>
                  <a:lnTo>
                    <a:pt x="816" y="1680"/>
                  </a:lnTo>
                  <a:lnTo>
                    <a:pt x="900" y="1668"/>
                  </a:lnTo>
                  <a:lnTo>
                    <a:pt x="972" y="1680"/>
                  </a:lnTo>
                  <a:lnTo>
                    <a:pt x="1068" y="1692"/>
                  </a:lnTo>
                  <a:lnTo>
                    <a:pt x="1116" y="1740"/>
                  </a:lnTo>
                  <a:lnTo>
                    <a:pt x="1140" y="1788"/>
                  </a:lnTo>
                  <a:lnTo>
                    <a:pt x="1152" y="1824"/>
                  </a:lnTo>
                  <a:lnTo>
                    <a:pt x="1188" y="1872"/>
                  </a:lnTo>
                  <a:lnTo>
                    <a:pt x="1236" y="1884"/>
                  </a:lnTo>
                  <a:lnTo>
                    <a:pt x="1308" y="1884"/>
                  </a:lnTo>
                  <a:lnTo>
                    <a:pt x="1380" y="1884"/>
                  </a:lnTo>
                  <a:lnTo>
                    <a:pt x="1476" y="1884"/>
                  </a:lnTo>
                  <a:lnTo>
                    <a:pt x="1524" y="1896"/>
                  </a:lnTo>
                  <a:lnTo>
                    <a:pt x="1596" y="1884"/>
                  </a:lnTo>
                  <a:lnTo>
                    <a:pt x="1692" y="1860"/>
                  </a:lnTo>
                  <a:lnTo>
                    <a:pt x="1788" y="1848"/>
                  </a:lnTo>
                  <a:lnTo>
                    <a:pt x="1908" y="1848"/>
                  </a:lnTo>
                  <a:lnTo>
                    <a:pt x="2028" y="1872"/>
                  </a:lnTo>
                  <a:lnTo>
                    <a:pt x="2148" y="1884"/>
                  </a:lnTo>
                  <a:lnTo>
                    <a:pt x="2268" y="1908"/>
                  </a:lnTo>
                  <a:lnTo>
                    <a:pt x="2364" y="1920"/>
                  </a:lnTo>
                  <a:lnTo>
                    <a:pt x="2436" y="1932"/>
                  </a:lnTo>
                  <a:lnTo>
                    <a:pt x="2508" y="1956"/>
                  </a:lnTo>
                  <a:lnTo>
                    <a:pt x="2544" y="1968"/>
                  </a:lnTo>
                  <a:lnTo>
                    <a:pt x="2592" y="1980"/>
                  </a:lnTo>
                  <a:lnTo>
                    <a:pt x="2640" y="1956"/>
                  </a:lnTo>
                  <a:lnTo>
                    <a:pt x="2688" y="1932"/>
                  </a:lnTo>
                  <a:lnTo>
                    <a:pt x="2736" y="1884"/>
                  </a:lnTo>
                  <a:lnTo>
                    <a:pt x="2748" y="1812"/>
                  </a:lnTo>
                  <a:lnTo>
                    <a:pt x="2772" y="1716"/>
                  </a:lnTo>
                  <a:lnTo>
                    <a:pt x="2784" y="1644"/>
                  </a:lnTo>
                  <a:lnTo>
                    <a:pt x="2784" y="1572"/>
                  </a:lnTo>
                  <a:lnTo>
                    <a:pt x="2796" y="1500"/>
                  </a:lnTo>
                  <a:lnTo>
                    <a:pt x="2796" y="1404"/>
                  </a:lnTo>
                  <a:lnTo>
                    <a:pt x="2784" y="1308"/>
                  </a:lnTo>
                  <a:lnTo>
                    <a:pt x="2760" y="1260"/>
                  </a:lnTo>
                  <a:lnTo>
                    <a:pt x="2748" y="1188"/>
                  </a:lnTo>
                  <a:lnTo>
                    <a:pt x="2724" y="1116"/>
                  </a:lnTo>
                  <a:lnTo>
                    <a:pt x="2712" y="1044"/>
                  </a:lnTo>
                  <a:lnTo>
                    <a:pt x="2700" y="948"/>
                  </a:lnTo>
                  <a:lnTo>
                    <a:pt x="2688" y="876"/>
                  </a:lnTo>
                  <a:lnTo>
                    <a:pt x="2676" y="780"/>
                  </a:lnTo>
                  <a:lnTo>
                    <a:pt x="2676" y="708"/>
                  </a:lnTo>
                  <a:lnTo>
                    <a:pt x="2676" y="636"/>
                  </a:lnTo>
                  <a:lnTo>
                    <a:pt x="2676" y="564"/>
                  </a:lnTo>
                  <a:lnTo>
                    <a:pt x="2676" y="492"/>
                  </a:lnTo>
                  <a:lnTo>
                    <a:pt x="2688" y="396"/>
                  </a:lnTo>
                  <a:lnTo>
                    <a:pt x="2700" y="348"/>
                  </a:lnTo>
                  <a:lnTo>
                    <a:pt x="2712" y="252"/>
                  </a:lnTo>
                  <a:lnTo>
                    <a:pt x="2712" y="204"/>
                  </a:lnTo>
                  <a:lnTo>
                    <a:pt x="2688" y="168"/>
                  </a:lnTo>
                  <a:lnTo>
                    <a:pt x="2652" y="144"/>
                  </a:lnTo>
                  <a:lnTo>
                    <a:pt x="2616" y="132"/>
                  </a:lnTo>
                  <a:lnTo>
                    <a:pt x="2580" y="132"/>
                  </a:lnTo>
                  <a:lnTo>
                    <a:pt x="2508" y="132"/>
                  </a:lnTo>
                  <a:lnTo>
                    <a:pt x="2436" y="120"/>
                  </a:lnTo>
                  <a:lnTo>
                    <a:pt x="2364" y="120"/>
                  </a:lnTo>
                  <a:lnTo>
                    <a:pt x="2244" y="120"/>
                  </a:lnTo>
                  <a:lnTo>
                    <a:pt x="2148" y="120"/>
                  </a:lnTo>
                  <a:lnTo>
                    <a:pt x="2076" y="120"/>
                  </a:lnTo>
                  <a:lnTo>
                    <a:pt x="2004" y="108"/>
                  </a:lnTo>
                  <a:lnTo>
                    <a:pt x="1932" y="108"/>
                  </a:lnTo>
                  <a:lnTo>
                    <a:pt x="1836" y="108"/>
                  </a:lnTo>
                  <a:lnTo>
                    <a:pt x="1764" y="108"/>
                  </a:lnTo>
                  <a:lnTo>
                    <a:pt x="1692" y="108"/>
                  </a:lnTo>
                  <a:lnTo>
                    <a:pt x="1596" y="108"/>
                  </a:lnTo>
                  <a:lnTo>
                    <a:pt x="1500" y="96"/>
                  </a:lnTo>
                  <a:lnTo>
                    <a:pt x="1404" y="84"/>
                  </a:lnTo>
                  <a:lnTo>
                    <a:pt x="1308" y="72"/>
                  </a:lnTo>
                  <a:lnTo>
                    <a:pt x="1236" y="60"/>
                  </a:lnTo>
                  <a:lnTo>
                    <a:pt x="1164" y="60"/>
                  </a:lnTo>
                  <a:lnTo>
                    <a:pt x="1092" y="48"/>
                  </a:lnTo>
                  <a:lnTo>
                    <a:pt x="996" y="48"/>
                  </a:lnTo>
                  <a:lnTo>
                    <a:pt x="960" y="48"/>
                  </a:lnTo>
                  <a:lnTo>
                    <a:pt x="924" y="48"/>
                  </a:lnTo>
                  <a:lnTo>
                    <a:pt x="888" y="60"/>
                  </a:lnTo>
                  <a:lnTo>
                    <a:pt x="840" y="60"/>
                  </a:lnTo>
                  <a:lnTo>
                    <a:pt x="792" y="60"/>
                  </a:lnTo>
                  <a:lnTo>
                    <a:pt x="756" y="36"/>
                  </a:lnTo>
                  <a:lnTo>
                    <a:pt x="708" y="24"/>
                  </a:lnTo>
                  <a:lnTo>
                    <a:pt x="624" y="12"/>
                  </a:lnTo>
                  <a:lnTo>
                    <a:pt x="552" y="12"/>
                  </a:lnTo>
                  <a:lnTo>
                    <a:pt x="480" y="12"/>
                  </a:lnTo>
                  <a:lnTo>
                    <a:pt x="432" y="0"/>
                  </a:lnTo>
                  <a:lnTo>
                    <a:pt x="396" y="0"/>
                  </a:lnTo>
                  <a:lnTo>
                    <a:pt x="360" y="12"/>
                  </a:lnTo>
                  <a:lnTo>
                    <a:pt x="324" y="12"/>
                  </a:lnTo>
                  <a:lnTo>
                    <a:pt x="288" y="24"/>
                  </a:lnTo>
                  <a:lnTo>
                    <a:pt x="252" y="24"/>
                  </a:lnTo>
                  <a:lnTo>
                    <a:pt x="216" y="36"/>
                  </a:lnTo>
                  <a:lnTo>
                    <a:pt x="180" y="60"/>
                  </a:lnTo>
                  <a:lnTo>
                    <a:pt x="144" y="84"/>
                  </a:lnTo>
                  <a:lnTo>
                    <a:pt x="108" y="120"/>
                  </a:lnTo>
                  <a:lnTo>
                    <a:pt x="72" y="168"/>
                  </a:lnTo>
                  <a:lnTo>
                    <a:pt x="36" y="204"/>
                  </a:lnTo>
                  <a:lnTo>
                    <a:pt x="12" y="240"/>
                  </a:lnTo>
                  <a:lnTo>
                    <a:pt x="0" y="276"/>
                  </a:lnTo>
                  <a:lnTo>
                    <a:pt x="0" y="312"/>
                  </a:lnTo>
                  <a:lnTo>
                    <a:pt x="0" y="348"/>
                  </a:lnTo>
                  <a:lnTo>
                    <a:pt x="0" y="384"/>
                  </a:lnTo>
                  <a:lnTo>
                    <a:pt x="36" y="396"/>
                  </a:lnTo>
                  <a:lnTo>
                    <a:pt x="72" y="408"/>
                  </a:lnTo>
                  <a:lnTo>
                    <a:pt x="108" y="420"/>
                  </a:lnTo>
                  <a:lnTo>
                    <a:pt x="144" y="432"/>
                  </a:lnTo>
                  <a:lnTo>
                    <a:pt x="180" y="420"/>
                  </a:lnTo>
                  <a:lnTo>
                    <a:pt x="192" y="396"/>
                  </a:lnTo>
                </a:path>
              </a:pathLst>
            </a:custGeom>
            <a:solidFill>
              <a:schemeClr val="accent1"/>
            </a:solidFill>
            <a:ln w="508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25" name="Rectangle 5"/>
            <p:cNvSpPr>
              <a:spLocks noChangeArrowheads="1"/>
            </p:cNvSpPr>
            <p:nvPr/>
          </p:nvSpPr>
          <p:spPr bwMode="auto">
            <a:xfrm>
              <a:off x="3063" y="2691"/>
              <a:ext cx="1018" cy="3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3200"/>
                <a:t>Enzyme</a:t>
              </a:r>
            </a:p>
          </p:txBody>
        </p:sp>
      </p:grpSp>
      <p:sp>
        <p:nvSpPr>
          <p:cNvPr id="26638" name="Rectangle 14"/>
          <p:cNvSpPr>
            <a:spLocks noChangeArrowheads="1"/>
          </p:cNvSpPr>
          <p:nvPr/>
        </p:nvSpPr>
        <p:spPr bwMode="auto">
          <a:xfrm>
            <a:off x="1447800" y="3886200"/>
            <a:ext cx="1828800" cy="10668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Substrate</a:t>
            </a:r>
          </a:p>
        </p:txBody>
      </p:sp>
      <p:sp>
        <p:nvSpPr>
          <p:cNvPr id="26640" name="AutoShape 16"/>
          <p:cNvSpPr>
            <a:spLocks noChangeArrowheads="1"/>
          </p:cNvSpPr>
          <p:nvPr/>
        </p:nvSpPr>
        <p:spPr bwMode="auto">
          <a:xfrm>
            <a:off x="3581400" y="3810000"/>
            <a:ext cx="1676400" cy="8382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FF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Joins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 autoUpdateAnimBg="0"/>
      <p:bldP spid="26638" grpId="0" animBg="1" autoUpdateAnimBg="0"/>
      <p:bldP spid="26640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74386E7-B20E-4E31-A868-AF2F5792F282}" type="slidenum">
              <a:rPr lang="en-US"/>
              <a:pPr/>
              <a:t>8</a:t>
            </a:fld>
            <a:endParaRPr lang="en-US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 lIns="90488" tIns="44450" rIns="90488" bIns="44450"/>
          <a:lstStyle/>
          <a:p>
            <a:pPr algn="ctr" eaLnBrk="1" hangingPunct="1">
              <a:defRPr/>
            </a:pPr>
            <a:r>
              <a:rPr lang="en-US" sz="44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Active Site</a:t>
            </a:r>
            <a:endParaRPr lang="en-US" sz="4400" b="1" smtClean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0488" tIns="44450" rIns="90488" bIns="44450"/>
          <a:lstStyle/>
          <a:p>
            <a:pPr eaLnBrk="1" hangingPunct="1">
              <a:defRPr/>
            </a:pPr>
            <a:r>
              <a:rPr lang="en-US" sz="3600" smtClean="0">
                <a:latin typeface="Comic Sans MS" pitchFamily="66" charset="0"/>
              </a:rPr>
              <a:t>A </a:t>
            </a:r>
            <a:r>
              <a:rPr lang="en-US" sz="3600" b="1" smtClean="0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restricted region</a:t>
            </a:r>
            <a:r>
              <a:rPr lang="en-US" sz="360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n-US" sz="3600" smtClean="0">
                <a:latin typeface="Comic Sans MS" pitchFamily="66" charset="0"/>
              </a:rPr>
              <a:t>of an </a:t>
            </a:r>
            <a:r>
              <a:rPr lang="en-US" sz="3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enzyme</a:t>
            </a:r>
            <a:r>
              <a:rPr lang="en-US" sz="3600" smtClean="0">
                <a:latin typeface="Comic Sans MS" pitchFamily="66" charset="0"/>
              </a:rPr>
              <a:t> molecule which </a:t>
            </a:r>
            <a:r>
              <a:rPr lang="en-US" sz="3600" b="1" smtClean="0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binds</a:t>
            </a:r>
            <a:r>
              <a:rPr lang="en-US" sz="3600" smtClean="0">
                <a:latin typeface="Comic Sans MS" pitchFamily="66" charset="0"/>
              </a:rPr>
              <a:t> to the </a:t>
            </a:r>
            <a:r>
              <a:rPr lang="en-US" sz="3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substrate</a:t>
            </a:r>
            <a:r>
              <a:rPr lang="en-US" sz="3600" smtClean="0">
                <a:latin typeface="Comic Sans MS" pitchFamily="66" charset="0"/>
              </a:rPr>
              <a:t>.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4343400" y="2819400"/>
            <a:ext cx="4440238" cy="3144838"/>
            <a:chOff x="1920" y="2100"/>
            <a:chExt cx="2797" cy="1981"/>
          </a:xfrm>
        </p:grpSpPr>
        <p:sp>
          <p:nvSpPr>
            <p:cNvPr id="10249" name="Freeform 4"/>
            <p:cNvSpPr>
              <a:spLocks/>
            </p:cNvSpPr>
            <p:nvPr/>
          </p:nvSpPr>
          <p:spPr bwMode="auto">
            <a:xfrm>
              <a:off x="1920" y="2100"/>
              <a:ext cx="2797" cy="1981"/>
            </a:xfrm>
            <a:custGeom>
              <a:avLst/>
              <a:gdLst>
                <a:gd name="T0" fmla="*/ 264 w 2797"/>
                <a:gd name="T1" fmla="*/ 408 h 1981"/>
                <a:gd name="T2" fmla="*/ 372 w 2797"/>
                <a:gd name="T3" fmla="*/ 420 h 1981"/>
                <a:gd name="T4" fmla="*/ 492 w 2797"/>
                <a:gd name="T5" fmla="*/ 432 h 1981"/>
                <a:gd name="T6" fmla="*/ 600 w 2797"/>
                <a:gd name="T7" fmla="*/ 432 h 1981"/>
                <a:gd name="T8" fmla="*/ 708 w 2797"/>
                <a:gd name="T9" fmla="*/ 480 h 1981"/>
                <a:gd name="T10" fmla="*/ 720 w 2797"/>
                <a:gd name="T11" fmla="*/ 588 h 1981"/>
                <a:gd name="T12" fmla="*/ 720 w 2797"/>
                <a:gd name="T13" fmla="*/ 708 h 1981"/>
                <a:gd name="T14" fmla="*/ 720 w 2797"/>
                <a:gd name="T15" fmla="*/ 816 h 1981"/>
                <a:gd name="T16" fmla="*/ 720 w 2797"/>
                <a:gd name="T17" fmla="*/ 924 h 1981"/>
                <a:gd name="T18" fmla="*/ 708 w 2797"/>
                <a:gd name="T19" fmla="*/ 1032 h 1981"/>
                <a:gd name="T20" fmla="*/ 588 w 2797"/>
                <a:gd name="T21" fmla="*/ 1056 h 1981"/>
                <a:gd name="T22" fmla="*/ 432 w 2797"/>
                <a:gd name="T23" fmla="*/ 1056 h 1981"/>
                <a:gd name="T24" fmla="*/ 324 w 2797"/>
                <a:gd name="T25" fmla="*/ 1056 h 1981"/>
                <a:gd name="T26" fmla="*/ 216 w 2797"/>
                <a:gd name="T27" fmla="*/ 1056 h 1981"/>
                <a:gd name="T28" fmla="*/ 108 w 2797"/>
                <a:gd name="T29" fmla="*/ 1140 h 1981"/>
                <a:gd name="T30" fmla="*/ 72 w 2797"/>
                <a:gd name="T31" fmla="*/ 1296 h 1981"/>
                <a:gd name="T32" fmla="*/ 96 w 2797"/>
                <a:gd name="T33" fmla="*/ 1440 h 1981"/>
                <a:gd name="T34" fmla="*/ 216 w 2797"/>
                <a:gd name="T35" fmla="*/ 1536 h 1981"/>
                <a:gd name="T36" fmla="*/ 276 w 2797"/>
                <a:gd name="T37" fmla="*/ 1680 h 1981"/>
                <a:gd name="T38" fmla="*/ 324 w 2797"/>
                <a:gd name="T39" fmla="*/ 1812 h 1981"/>
                <a:gd name="T40" fmla="*/ 564 w 2797"/>
                <a:gd name="T41" fmla="*/ 1848 h 1981"/>
                <a:gd name="T42" fmla="*/ 720 w 2797"/>
                <a:gd name="T43" fmla="*/ 1824 h 1981"/>
                <a:gd name="T44" fmla="*/ 816 w 2797"/>
                <a:gd name="T45" fmla="*/ 1680 h 1981"/>
                <a:gd name="T46" fmla="*/ 1068 w 2797"/>
                <a:gd name="T47" fmla="*/ 1692 h 1981"/>
                <a:gd name="T48" fmla="*/ 1152 w 2797"/>
                <a:gd name="T49" fmla="*/ 1824 h 1981"/>
                <a:gd name="T50" fmla="*/ 1308 w 2797"/>
                <a:gd name="T51" fmla="*/ 1884 h 1981"/>
                <a:gd name="T52" fmla="*/ 1524 w 2797"/>
                <a:gd name="T53" fmla="*/ 1896 h 1981"/>
                <a:gd name="T54" fmla="*/ 1788 w 2797"/>
                <a:gd name="T55" fmla="*/ 1848 h 1981"/>
                <a:gd name="T56" fmla="*/ 2148 w 2797"/>
                <a:gd name="T57" fmla="*/ 1884 h 1981"/>
                <a:gd name="T58" fmla="*/ 2436 w 2797"/>
                <a:gd name="T59" fmla="*/ 1932 h 1981"/>
                <a:gd name="T60" fmla="*/ 2592 w 2797"/>
                <a:gd name="T61" fmla="*/ 1980 h 1981"/>
                <a:gd name="T62" fmla="*/ 2736 w 2797"/>
                <a:gd name="T63" fmla="*/ 1884 h 1981"/>
                <a:gd name="T64" fmla="*/ 2784 w 2797"/>
                <a:gd name="T65" fmla="*/ 1644 h 1981"/>
                <a:gd name="T66" fmla="*/ 2796 w 2797"/>
                <a:gd name="T67" fmla="*/ 1404 h 1981"/>
                <a:gd name="T68" fmla="*/ 2748 w 2797"/>
                <a:gd name="T69" fmla="*/ 1188 h 1981"/>
                <a:gd name="T70" fmla="*/ 2700 w 2797"/>
                <a:gd name="T71" fmla="*/ 948 h 1981"/>
                <a:gd name="T72" fmla="*/ 2676 w 2797"/>
                <a:gd name="T73" fmla="*/ 708 h 1981"/>
                <a:gd name="T74" fmla="*/ 2676 w 2797"/>
                <a:gd name="T75" fmla="*/ 492 h 1981"/>
                <a:gd name="T76" fmla="*/ 2712 w 2797"/>
                <a:gd name="T77" fmla="*/ 252 h 1981"/>
                <a:gd name="T78" fmla="*/ 2652 w 2797"/>
                <a:gd name="T79" fmla="*/ 144 h 1981"/>
                <a:gd name="T80" fmla="*/ 2508 w 2797"/>
                <a:gd name="T81" fmla="*/ 132 h 1981"/>
                <a:gd name="T82" fmla="*/ 2244 w 2797"/>
                <a:gd name="T83" fmla="*/ 120 h 1981"/>
                <a:gd name="T84" fmla="*/ 2004 w 2797"/>
                <a:gd name="T85" fmla="*/ 108 h 1981"/>
                <a:gd name="T86" fmla="*/ 1764 w 2797"/>
                <a:gd name="T87" fmla="*/ 108 h 1981"/>
                <a:gd name="T88" fmla="*/ 1500 w 2797"/>
                <a:gd name="T89" fmla="*/ 96 h 1981"/>
                <a:gd name="T90" fmla="*/ 1236 w 2797"/>
                <a:gd name="T91" fmla="*/ 60 h 1981"/>
                <a:gd name="T92" fmla="*/ 996 w 2797"/>
                <a:gd name="T93" fmla="*/ 48 h 1981"/>
                <a:gd name="T94" fmla="*/ 888 w 2797"/>
                <a:gd name="T95" fmla="*/ 60 h 1981"/>
                <a:gd name="T96" fmla="*/ 756 w 2797"/>
                <a:gd name="T97" fmla="*/ 36 h 1981"/>
                <a:gd name="T98" fmla="*/ 552 w 2797"/>
                <a:gd name="T99" fmla="*/ 12 h 1981"/>
                <a:gd name="T100" fmla="*/ 396 w 2797"/>
                <a:gd name="T101" fmla="*/ 0 h 1981"/>
                <a:gd name="T102" fmla="*/ 288 w 2797"/>
                <a:gd name="T103" fmla="*/ 24 h 1981"/>
                <a:gd name="T104" fmla="*/ 180 w 2797"/>
                <a:gd name="T105" fmla="*/ 60 h 1981"/>
                <a:gd name="T106" fmla="*/ 72 w 2797"/>
                <a:gd name="T107" fmla="*/ 168 h 1981"/>
                <a:gd name="T108" fmla="*/ 0 w 2797"/>
                <a:gd name="T109" fmla="*/ 276 h 1981"/>
                <a:gd name="T110" fmla="*/ 0 w 2797"/>
                <a:gd name="T111" fmla="*/ 384 h 1981"/>
                <a:gd name="T112" fmla="*/ 108 w 2797"/>
                <a:gd name="T113" fmla="*/ 420 h 1981"/>
                <a:gd name="T114" fmla="*/ 192 w 2797"/>
                <a:gd name="T115" fmla="*/ 396 h 198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797"/>
                <a:gd name="T175" fmla="*/ 0 h 1981"/>
                <a:gd name="T176" fmla="*/ 2797 w 2797"/>
                <a:gd name="T177" fmla="*/ 1981 h 1981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797" h="1981">
                  <a:moveTo>
                    <a:pt x="192" y="396"/>
                  </a:moveTo>
                  <a:lnTo>
                    <a:pt x="228" y="396"/>
                  </a:lnTo>
                  <a:lnTo>
                    <a:pt x="264" y="408"/>
                  </a:lnTo>
                  <a:lnTo>
                    <a:pt x="300" y="408"/>
                  </a:lnTo>
                  <a:lnTo>
                    <a:pt x="336" y="408"/>
                  </a:lnTo>
                  <a:lnTo>
                    <a:pt x="372" y="420"/>
                  </a:lnTo>
                  <a:lnTo>
                    <a:pt x="408" y="420"/>
                  </a:lnTo>
                  <a:lnTo>
                    <a:pt x="444" y="432"/>
                  </a:lnTo>
                  <a:lnTo>
                    <a:pt x="492" y="432"/>
                  </a:lnTo>
                  <a:lnTo>
                    <a:pt x="528" y="432"/>
                  </a:lnTo>
                  <a:lnTo>
                    <a:pt x="564" y="432"/>
                  </a:lnTo>
                  <a:lnTo>
                    <a:pt x="600" y="432"/>
                  </a:lnTo>
                  <a:lnTo>
                    <a:pt x="648" y="444"/>
                  </a:lnTo>
                  <a:lnTo>
                    <a:pt x="684" y="444"/>
                  </a:lnTo>
                  <a:lnTo>
                    <a:pt x="708" y="480"/>
                  </a:lnTo>
                  <a:lnTo>
                    <a:pt x="720" y="516"/>
                  </a:lnTo>
                  <a:lnTo>
                    <a:pt x="720" y="552"/>
                  </a:lnTo>
                  <a:lnTo>
                    <a:pt x="720" y="588"/>
                  </a:lnTo>
                  <a:lnTo>
                    <a:pt x="720" y="624"/>
                  </a:lnTo>
                  <a:lnTo>
                    <a:pt x="720" y="660"/>
                  </a:lnTo>
                  <a:lnTo>
                    <a:pt x="720" y="708"/>
                  </a:lnTo>
                  <a:lnTo>
                    <a:pt x="720" y="744"/>
                  </a:lnTo>
                  <a:lnTo>
                    <a:pt x="720" y="780"/>
                  </a:lnTo>
                  <a:lnTo>
                    <a:pt x="720" y="816"/>
                  </a:lnTo>
                  <a:lnTo>
                    <a:pt x="720" y="852"/>
                  </a:lnTo>
                  <a:lnTo>
                    <a:pt x="720" y="888"/>
                  </a:lnTo>
                  <a:lnTo>
                    <a:pt x="720" y="924"/>
                  </a:lnTo>
                  <a:lnTo>
                    <a:pt x="720" y="960"/>
                  </a:lnTo>
                  <a:lnTo>
                    <a:pt x="720" y="996"/>
                  </a:lnTo>
                  <a:lnTo>
                    <a:pt x="708" y="1032"/>
                  </a:lnTo>
                  <a:lnTo>
                    <a:pt x="672" y="1056"/>
                  </a:lnTo>
                  <a:lnTo>
                    <a:pt x="636" y="1056"/>
                  </a:lnTo>
                  <a:lnTo>
                    <a:pt x="588" y="1056"/>
                  </a:lnTo>
                  <a:lnTo>
                    <a:pt x="516" y="1056"/>
                  </a:lnTo>
                  <a:lnTo>
                    <a:pt x="468" y="1056"/>
                  </a:lnTo>
                  <a:lnTo>
                    <a:pt x="432" y="1056"/>
                  </a:lnTo>
                  <a:lnTo>
                    <a:pt x="396" y="1056"/>
                  </a:lnTo>
                  <a:lnTo>
                    <a:pt x="360" y="1056"/>
                  </a:lnTo>
                  <a:lnTo>
                    <a:pt x="324" y="1056"/>
                  </a:lnTo>
                  <a:lnTo>
                    <a:pt x="288" y="1056"/>
                  </a:lnTo>
                  <a:lnTo>
                    <a:pt x="252" y="1056"/>
                  </a:lnTo>
                  <a:lnTo>
                    <a:pt x="216" y="1056"/>
                  </a:lnTo>
                  <a:lnTo>
                    <a:pt x="180" y="1068"/>
                  </a:lnTo>
                  <a:lnTo>
                    <a:pt x="144" y="1092"/>
                  </a:lnTo>
                  <a:lnTo>
                    <a:pt x="108" y="1140"/>
                  </a:lnTo>
                  <a:lnTo>
                    <a:pt x="96" y="1176"/>
                  </a:lnTo>
                  <a:lnTo>
                    <a:pt x="84" y="1248"/>
                  </a:lnTo>
                  <a:lnTo>
                    <a:pt x="72" y="1296"/>
                  </a:lnTo>
                  <a:lnTo>
                    <a:pt x="72" y="1344"/>
                  </a:lnTo>
                  <a:lnTo>
                    <a:pt x="72" y="1392"/>
                  </a:lnTo>
                  <a:lnTo>
                    <a:pt x="96" y="1440"/>
                  </a:lnTo>
                  <a:lnTo>
                    <a:pt x="144" y="1464"/>
                  </a:lnTo>
                  <a:lnTo>
                    <a:pt x="180" y="1500"/>
                  </a:lnTo>
                  <a:lnTo>
                    <a:pt x="216" y="1536"/>
                  </a:lnTo>
                  <a:lnTo>
                    <a:pt x="252" y="1584"/>
                  </a:lnTo>
                  <a:lnTo>
                    <a:pt x="276" y="1632"/>
                  </a:lnTo>
                  <a:lnTo>
                    <a:pt x="276" y="1680"/>
                  </a:lnTo>
                  <a:lnTo>
                    <a:pt x="288" y="1728"/>
                  </a:lnTo>
                  <a:lnTo>
                    <a:pt x="300" y="1776"/>
                  </a:lnTo>
                  <a:lnTo>
                    <a:pt x="324" y="1812"/>
                  </a:lnTo>
                  <a:lnTo>
                    <a:pt x="396" y="1824"/>
                  </a:lnTo>
                  <a:lnTo>
                    <a:pt x="468" y="1848"/>
                  </a:lnTo>
                  <a:lnTo>
                    <a:pt x="564" y="1848"/>
                  </a:lnTo>
                  <a:lnTo>
                    <a:pt x="636" y="1860"/>
                  </a:lnTo>
                  <a:lnTo>
                    <a:pt x="672" y="1860"/>
                  </a:lnTo>
                  <a:lnTo>
                    <a:pt x="720" y="1824"/>
                  </a:lnTo>
                  <a:lnTo>
                    <a:pt x="744" y="1752"/>
                  </a:lnTo>
                  <a:lnTo>
                    <a:pt x="780" y="1704"/>
                  </a:lnTo>
                  <a:lnTo>
                    <a:pt x="816" y="1680"/>
                  </a:lnTo>
                  <a:lnTo>
                    <a:pt x="900" y="1668"/>
                  </a:lnTo>
                  <a:lnTo>
                    <a:pt x="972" y="1680"/>
                  </a:lnTo>
                  <a:lnTo>
                    <a:pt x="1068" y="1692"/>
                  </a:lnTo>
                  <a:lnTo>
                    <a:pt x="1116" y="1740"/>
                  </a:lnTo>
                  <a:lnTo>
                    <a:pt x="1140" y="1788"/>
                  </a:lnTo>
                  <a:lnTo>
                    <a:pt x="1152" y="1824"/>
                  </a:lnTo>
                  <a:lnTo>
                    <a:pt x="1188" y="1872"/>
                  </a:lnTo>
                  <a:lnTo>
                    <a:pt x="1236" y="1884"/>
                  </a:lnTo>
                  <a:lnTo>
                    <a:pt x="1308" y="1884"/>
                  </a:lnTo>
                  <a:lnTo>
                    <a:pt x="1380" y="1884"/>
                  </a:lnTo>
                  <a:lnTo>
                    <a:pt x="1476" y="1884"/>
                  </a:lnTo>
                  <a:lnTo>
                    <a:pt x="1524" y="1896"/>
                  </a:lnTo>
                  <a:lnTo>
                    <a:pt x="1596" y="1884"/>
                  </a:lnTo>
                  <a:lnTo>
                    <a:pt x="1692" y="1860"/>
                  </a:lnTo>
                  <a:lnTo>
                    <a:pt x="1788" y="1848"/>
                  </a:lnTo>
                  <a:lnTo>
                    <a:pt x="1908" y="1848"/>
                  </a:lnTo>
                  <a:lnTo>
                    <a:pt x="2028" y="1872"/>
                  </a:lnTo>
                  <a:lnTo>
                    <a:pt x="2148" y="1884"/>
                  </a:lnTo>
                  <a:lnTo>
                    <a:pt x="2268" y="1908"/>
                  </a:lnTo>
                  <a:lnTo>
                    <a:pt x="2364" y="1920"/>
                  </a:lnTo>
                  <a:lnTo>
                    <a:pt x="2436" y="1932"/>
                  </a:lnTo>
                  <a:lnTo>
                    <a:pt x="2508" y="1956"/>
                  </a:lnTo>
                  <a:lnTo>
                    <a:pt x="2544" y="1968"/>
                  </a:lnTo>
                  <a:lnTo>
                    <a:pt x="2592" y="1980"/>
                  </a:lnTo>
                  <a:lnTo>
                    <a:pt x="2640" y="1956"/>
                  </a:lnTo>
                  <a:lnTo>
                    <a:pt x="2688" y="1932"/>
                  </a:lnTo>
                  <a:lnTo>
                    <a:pt x="2736" y="1884"/>
                  </a:lnTo>
                  <a:lnTo>
                    <a:pt x="2748" y="1812"/>
                  </a:lnTo>
                  <a:lnTo>
                    <a:pt x="2772" y="1716"/>
                  </a:lnTo>
                  <a:lnTo>
                    <a:pt x="2784" y="1644"/>
                  </a:lnTo>
                  <a:lnTo>
                    <a:pt x="2784" y="1572"/>
                  </a:lnTo>
                  <a:lnTo>
                    <a:pt x="2796" y="1500"/>
                  </a:lnTo>
                  <a:lnTo>
                    <a:pt x="2796" y="1404"/>
                  </a:lnTo>
                  <a:lnTo>
                    <a:pt x="2784" y="1308"/>
                  </a:lnTo>
                  <a:lnTo>
                    <a:pt x="2760" y="1260"/>
                  </a:lnTo>
                  <a:lnTo>
                    <a:pt x="2748" y="1188"/>
                  </a:lnTo>
                  <a:lnTo>
                    <a:pt x="2724" y="1116"/>
                  </a:lnTo>
                  <a:lnTo>
                    <a:pt x="2712" y="1044"/>
                  </a:lnTo>
                  <a:lnTo>
                    <a:pt x="2700" y="948"/>
                  </a:lnTo>
                  <a:lnTo>
                    <a:pt x="2688" y="876"/>
                  </a:lnTo>
                  <a:lnTo>
                    <a:pt x="2676" y="780"/>
                  </a:lnTo>
                  <a:lnTo>
                    <a:pt x="2676" y="708"/>
                  </a:lnTo>
                  <a:lnTo>
                    <a:pt x="2676" y="636"/>
                  </a:lnTo>
                  <a:lnTo>
                    <a:pt x="2676" y="564"/>
                  </a:lnTo>
                  <a:lnTo>
                    <a:pt x="2676" y="492"/>
                  </a:lnTo>
                  <a:lnTo>
                    <a:pt x="2688" y="396"/>
                  </a:lnTo>
                  <a:lnTo>
                    <a:pt x="2700" y="348"/>
                  </a:lnTo>
                  <a:lnTo>
                    <a:pt x="2712" y="252"/>
                  </a:lnTo>
                  <a:lnTo>
                    <a:pt x="2712" y="204"/>
                  </a:lnTo>
                  <a:lnTo>
                    <a:pt x="2688" y="168"/>
                  </a:lnTo>
                  <a:lnTo>
                    <a:pt x="2652" y="144"/>
                  </a:lnTo>
                  <a:lnTo>
                    <a:pt x="2616" y="132"/>
                  </a:lnTo>
                  <a:lnTo>
                    <a:pt x="2580" y="132"/>
                  </a:lnTo>
                  <a:lnTo>
                    <a:pt x="2508" y="132"/>
                  </a:lnTo>
                  <a:lnTo>
                    <a:pt x="2436" y="120"/>
                  </a:lnTo>
                  <a:lnTo>
                    <a:pt x="2364" y="120"/>
                  </a:lnTo>
                  <a:lnTo>
                    <a:pt x="2244" y="120"/>
                  </a:lnTo>
                  <a:lnTo>
                    <a:pt x="2148" y="120"/>
                  </a:lnTo>
                  <a:lnTo>
                    <a:pt x="2076" y="120"/>
                  </a:lnTo>
                  <a:lnTo>
                    <a:pt x="2004" y="108"/>
                  </a:lnTo>
                  <a:lnTo>
                    <a:pt x="1932" y="108"/>
                  </a:lnTo>
                  <a:lnTo>
                    <a:pt x="1836" y="108"/>
                  </a:lnTo>
                  <a:lnTo>
                    <a:pt x="1764" y="108"/>
                  </a:lnTo>
                  <a:lnTo>
                    <a:pt x="1692" y="108"/>
                  </a:lnTo>
                  <a:lnTo>
                    <a:pt x="1596" y="108"/>
                  </a:lnTo>
                  <a:lnTo>
                    <a:pt x="1500" y="96"/>
                  </a:lnTo>
                  <a:lnTo>
                    <a:pt x="1404" y="84"/>
                  </a:lnTo>
                  <a:lnTo>
                    <a:pt x="1308" y="72"/>
                  </a:lnTo>
                  <a:lnTo>
                    <a:pt x="1236" y="60"/>
                  </a:lnTo>
                  <a:lnTo>
                    <a:pt x="1164" y="60"/>
                  </a:lnTo>
                  <a:lnTo>
                    <a:pt x="1092" y="48"/>
                  </a:lnTo>
                  <a:lnTo>
                    <a:pt x="996" y="48"/>
                  </a:lnTo>
                  <a:lnTo>
                    <a:pt x="960" y="48"/>
                  </a:lnTo>
                  <a:lnTo>
                    <a:pt x="924" y="48"/>
                  </a:lnTo>
                  <a:lnTo>
                    <a:pt x="888" y="60"/>
                  </a:lnTo>
                  <a:lnTo>
                    <a:pt x="840" y="60"/>
                  </a:lnTo>
                  <a:lnTo>
                    <a:pt x="792" y="60"/>
                  </a:lnTo>
                  <a:lnTo>
                    <a:pt x="756" y="36"/>
                  </a:lnTo>
                  <a:lnTo>
                    <a:pt x="708" y="24"/>
                  </a:lnTo>
                  <a:lnTo>
                    <a:pt x="624" y="12"/>
                  </a:lnTo>
                  <a:lnTo>
                    <a:pt x="552" y="12"/>
                  </a:lnTo>
                  <a:lnTo>
                    <a:pt x="480" y="12"/>
                  </a:lnTo>
                  <a:lnTo>
                    <a:pt x="432" y="0"/>
                  </a:lnTo>
                  <a:lnTo>
                    <a:pt x="396" y="0"/>
                  </a:lnTo>
                  <a:lnTo>
                    <a:pt x="360" y="12"/>
                  </a:lnTo>
                  <a:lnTo>
                    <a:pt x="324" y="12"/>
                  </a:lnTo>
                  <a:lnTo>
                    <a:pt x="288" y="24"/>
                  </a:lnTo>
                  <a:lnTo>
                    <a:pt x="252" y="24"/>
                  </a:lnTo>
                  <a:lnTo>
                    <a:pt x="216" y="36"/>
                  </a:lnTo>
                  <a:lnTo>
                    <a:pt x="180" y="60"/>
                  </a:lnTo>
                  <a:lnTo>
                    <a:pt x="144" y="84"/>
                  </a:lnTo>
                  <a:lnTo>
                    <a:pt x="108" y="120"/>
                  </a:lnTo>
                  <a:lnTo>
                    <a:pt x="72" y="168"/>
                  </a:lnTo>
                  <a:lnTo>
                    <a:pt x="36" y="204"/>
                  </a:lnTo>
                  <a:lnTo>
                    <a:pt x="12" y="240"/>
                  </a:lnTo>
                  <a:lnTo>
                    <a:pt x="0" y="276"/>
                  </a:lnTo>
                  <a:lnTo>
                    <a:pt x="0" y="312"/>
                  </a:lnTo>
                  <a:lnTo>
                    <a:pt x="0" y="348"/>
                  </a:lnTo>
                  <a:lnTo>
                    <a:pt x="0" y="384"/>
                  </a:lnTo>
                  <a:lnTo>
                    <a:pt x="36" y="396"/>
                  </a:lnTo>
                  <a:lnTo>
                    <a:pt x="72" y="408"/>
                  </a:lnTo>
                  <a:lnTo>
                    <a:pt x="108" y="420"/>
                  </a:lnTo>
                  <a:lnTo>
                    <a:pt x="144" y="432"/>
                  </a:lnTo>
                  <a:lnTo>
                    <a:pt x="180" y="420"/>
                  </a:lnTo>
                  <a:lnTo>
                    <a:pt x="192" y="396"/>
                  </a:lnTo>
                </a:path>
              </a:pathLst>
            </a:custGeom>
            <a:solidFill>
              <a:schemeClr val="accent1"/>
            </a:solidFill>
            <a:ln w="508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50" name="Rectangle 5"/>
            <p:cNvSpPr>
              <a:spLocks noChangeArrowheads="1"/>
            </p:cNvSpPr>
            <p:nvPr/>
          </p:nvSpPr>
          <p:spPr bwMode="auto">
            <a:xfrm>
              <a:off x="2967" y="2775"/>
              <a:ext cx="1018" cy="36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3200"/>
                <a:t>Enzyme</a:t>
              </a:r>
            </a:p>
          </p:txBody>
        </p:sp>
      </p:grpSp>
      <p:sp>
        <p:nvSpPr>
          <p:cNvPr id="27664" name="Rectangle 16"/>
          <p:cNvSpPr>
            <a:spLocks noChangeArrowheads="1"/>
          </p:cNvSpPr>
          <p:nvPr/>
        </p:nvSpPr>
        <p:spPr bwMode="auto">
          <a:xfrm>
            <a:off x="3352800" y="3429000"/>
            <a:ext cx="1828800" cy="10668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Substrate</a:t>
            </a:r>
          </a:p>
        </p:txBody>
      </p:sp>
      <p:sp>
        <p:nvSpPr>
          <p:cNvPr id="27666" name="Text Box 18"/>
          <p:cNvSpPr txBox="1">
            <a:spLocks noChangeArrowheads="1"/>
          </p:cNvSpPr>
          <p:nvPr/>
        </p:nvSpPr>
        <p:spPr bwMode="auto">
          <a:xfrm>
            <a:off x="2971800" y="2286000"/>
            <a:ext cx="1600200" cy="9461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rgbClr val="CC9900"/>
                </a:solidFill>
              </a:rPr>
              <a:t>Active Site</a:t>
            </a:r>
          </a:p>
        </p:txBody>
      </p:sp>
      <p:sp>
        <p:nvSpPr>
          <p:cNvPr id="27667" name="Line 19"/>
          <p:cNvSpPr>
            <a:spLocks noChangeShapeType="1"/>
          </p:cNvSpPr>
          <p:nvPr/>
        </p:nvSpPr>
        <p:spPr bwMode="auto">
          <a:xfrm>
            <a:off x="3810000" y="3200400"/>
            <a:ext cx="1752600" cy="990600"/>
          </a:xfrm>
          <a:prstGeom prst="line">
            <a:avLst/>
          </a:prstGeom>
          <a:noFill/>
          <a:ln w="76200">
            <a:solidFill>
              <a:srgbClr val="CC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 autoUpdateAnimBg="0"/>
      <p:bldP spid="27664" grpId="0" animBg="1" autoUpdateAnimBg="0"/>
      <p:bldP spid="27666" grpId="0" autoUpdateAnimBg="0"/>
      <p:bldP spid="2766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FEE9E6D-AF44-49B1-9737-DA128EF23FB6}" type="slidenum">
              <a:rPr lang="en-US"/>
              <a:pPr/>
              <a:t>9</a:t>
            </a:fld>
            <a:endParaRPr lang="en-US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4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Induced Fit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b="1" smtClean="0">
                <a:latin typeface="Comic Sans MS" pitchFamily="66" charset="0"/>
              </a:rPr>
              <a:t>A change in the </a:t>
            </a:r>
            <a:r>
              <a:rPr lang="en-US" sz="4000" b="1" smtClean="0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shape</a:t>
            </a:r>
            <a:r>
              <a:rPr lang="en-US" sz="4000" b="1" smtClean="0">
                <a:latin typeface="Comic Sans MS" pitchFamily="66" charset="0"/>
              </a:rPr>
              <a:t> of an enzyme’s active site</a:t>
            </a:r>
          </a:p>
          <a:p>
            <a:pPr eaLnBrk="1" hangingPunct="1">
              <a:defRPr/>
            </a:pPr>
            <a:r>
              <a:rPr lang="en-US" sz="4000" b="1" smtClean="0">
                <a:solidFill>
                  <a:srgbClr val="CC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Induced </a:t>
            </a:r>
            <a:r>
              <a:rPr lang="en-US" sz="4000" b="1" smtClean="0">
                <a:latin typeface="Comic Sans MS" pitchFamily="66" charset="0"/>
              </a:rPr>
              <a:t>by the substrate</a:t>
            </a:r>
          </a:p>
          <a:p>
            <a:pPr eaLnBrk="1" hangingPunct="1">
              <a:defRPr/>
            </a:pPr>
            <a:endParaRPr lang="en-US" sz="400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53257" name="Picture 9" descr="indfit[1]"/>
          <p:cNvPicPr>
            <a:picLocks noGrp="1" noChangeAspect="1" noChangeArrowheads="1" noCrop="1"/>
          </p:cNvPicPr>
          <p:nvPr>
            <p:ph type="clipArt"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648200" y="1422400"/>
            <a:ext cx="4191000" cy="3835400"/>
          </a:xfr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3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 build="p" autoUpdateAnimBg="0"/>
    </p:bldLst>
  </p:timing>
</p:sld>
</file>

<file path=ppt/theme/theme1.xml><?xml version="1.0" encoding="utf-8"?>
<a:theme xmlns:a="http://schemas.openxmlformats.org/drawingml/2006/main" name="old_world_meaurement">
  <a:themeElements>
    <a:clrScheme name="old_world_meauremen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ld_world_meaurement">
      <a:majorFont>
        <a:latin typeface="Hemi Head 426"/>
        <a:ea typeface=""/>
        <a:cs typeface=""/>
      </a:majorFont>
      <a:minorFont>
        <a:latin typeface="Arial Blac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old_world_meauremen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ld_world_meauremen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ld_world_meauremen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ld_world_meauremen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ld_world_meauremen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ld_world_meauremen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ld_world_meauremen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ld_world_meaurement 7">
    <a:dk1>
      <a:srgbClr val="000000"/>
    </a:dk1>
    <a:lt1>
      <a:srgbClr val="FFFFFF"/>
    </a:lt1>
    <a:dk2>
      <a:srgbClr val="000000"/>
    </a:dk2>
    <a:lt2>
      <a:srgbClr val="808080"/>
    </a:lt2>
    <a:accent1>
      <a:srgbClr val="3399FF"/>
    </a:accent1>
    <a:accent2>
      <a:srgbClr val="99FFCC"/>
    </a:accent2>
    <a:accent3>
      <a:srgbClr val="FFFFFF"/>
    </a:accent3>
    <a:accent4>
      <a:srgbClr val="000000"/>
    </a:accent4>
    <a:accent5>
      <a:srgbClr val="ADCAFF"/>
    </a:accent5>
    <a:accent6>
      <a:srgbClr val="8AE7B9"/>
    </a:accent6>
    <a:hlink>
      <a:srgbClr val="CC00CC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Designs\old_world_meaurement.pot</Template>
  <TotalTime>485</TotalTime>
  <Words>259</Words>
  <Application>Microsoft Office PowerPoint</Application>
  <PresentationFormat>On-screen Show (4:3)</PresentationFormat>
  <Paragraphs>92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old_world_meaurement</vt:lpstr>
      <vt:lpstr>Enzymes</vt:lpstr>
      <vt:lpstr>What Are Enzymes?</vt:lpstr>
      <vt:lpstr>Enzymes</vt:lpstr>
      <vt:lpstr>How do enzymes Work?</vt:lpstr>
      <vt:lpstr>Enzymes</vt:lpstr>
      <vt:lpstr>Slide 6</vt:lpstr>
      <vt:lpstr>Enzyme-Substrate Complex</vt:lpstr>
      <vt:lpstr>Active Site</vt:lpstr>
      <vt:lpstr>Induced Fit</vt:lpstr>
      <vt:lpstr>Induced Fit</vt:lpstr>
      <vt:lpstr>What Affects Enzyme Activity?</vt:lpstr>
      <vt:lpstr>1. Environmental Conditions</vt:lpstr>
      <vt:lpstr>2. Cofactors and Coenzymes</vt:lpstr>
      <vt:lpstr>Two examples of Enzyme Inhibitors</vt:lpstr>
      <vt:lpstr>Inhibitors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Enzymes</dc:title>
  <dc:creator>Cheryl Massengale</dc:creator>
  <cp:lastModifiedBy>W</cp:lastModifiedBy>
  <cp:revision>26</cp:revision>
  <cp:lastPrinted>2005-11-04T06:45:24Z</cp:lastPrinted>
  <dcterms:created xsi:type="dcterms:W3CDTF">1997-09-01T16:08:20Z</dcterms:created>
  <dcterms:modified xsi:type="dcterms:W3CDTF">2010-02-05T05:58:44Z</dcterms:modified>
</cp:coreProperties>
</file>