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1" r:id="rId1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7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418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60419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60420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th-TH"/>
              </a:p>
            </p:txBody>
          </p:sp>
          <p:sp>
            <p:nvSpPr>
              <p:cNvPr id="60421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th-TH"/>
              </a:p>
            </p:txBody>
          </p:sp>
          <p:sp>
            <p:nvSpPr>
              <p:cNvPr id="60422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th-TH"/>
              </a:p>
            </p:txBody>
          </p:sp>
          <p:sp>
            <p:nvSpPr>
              <p:cNvPr id="60423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th-TH"/>
              </a:p>
            </p:txBody>
          </p:sp>
          <p:sp>
            <p:nvSpPr>
              <p:cNvPr id="60424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th-TH"/>
              </a:p>
            </p:txBody>
          </p:sp>
        </p:grpSp>
        <p:sp>
          <p:nvSpPr>
            <p:cNvPr id="60425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th-TH"/>
            </a:p>
          </p:txBody>
        </p:sp>
        <p:sp>
          <p:nvSpPr>
            <p:cNvPr id="60426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th-TH"/>
            </a:p>
          </p:txBody>
        </p:sp>
      </p:grpSp>
      <p:sp>
        <p:nvSpPr>
          <p:cNvPr id="6042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0428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0429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0430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0431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5755ABB-3AD0-41A2-ABC9-8E7DF385C7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ADAC956-640C-477E-BD95-E2F5EF5AB81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6ADF3D-1AD1-4246-B9AD-2E1DCA22CCF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93C0D43-6CBC-4F61-A28A-6214D0EC80F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D6FF82C-D483-4CA0-B901-7F48AC4305E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82DD322-5BF1-4607-9322-20CBBC044D7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BC7D3AC-FDE6-41DB-8D54-F58054C3135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542214E-8878-4739-9F65-6768B2E457F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667047F-503B-42B4-BCC2-98E3D4C84C7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B4B1086-588F-45D3-8B54-6567C34864D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C5B0AA1-0790-413C-8BAE-9011202F430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55008AB-BE8F-478F-BD2D-47340992A57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fld id="{E9B4A22D-78A0-49FB-8CD0-0DB13D06127D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59396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9397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59398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th-TH"/>
              </a:p>
            </p:txBody>
          </p:sp>
          <p:sp>
            <p:nvSpPr>
              <p:cNvPr id="59399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th-TH"/>
              </a:p>
            </p:txBody>
          </p:sp>
          <p:sp>
            <p:nvSpPr>
              <p:cNvPr id="59400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th-TH"/>
              </a:p>
            </p:txBody>
          </p:sp>
          <p:sp>
            <p:nvSpPr>
              <p:cNvPr id="59401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th-TH"/>
              </a:p>
            </p:txBody>
          </p:sp>
          <p:sp>
            <p:nvSpPr>
              <p:cNvPr id="59402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th-TH"/>
              </a:p>
            </p:txBody>
          </p:sp>
        </p:grpSp>
        <p:sp>
          <p:nvSpPr>
            <p:cNvPr id="59403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th-TH"/>
            </a:p>
          </p:txBody>
        </p:sp>
        <p:sp>
          <p:nvSpPr>
            <p:cNvPr id="5940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th-TH"/>
            </a:p>
          </p:txBody>
        </p:sp>
      </p:grpSp>
      <p:sp>
        <p:nvSpPr>
          <p:cNvPr id="59405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940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5940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Chapters </a:t>
            </a:r>
            <a:r>
              <a:rPr lang="en-US" dirty="0" smtClean="0">
                <a:effectLst/>
              </a:rPr>
              <a:t>11</a:t>
            </a:r>
            <a:endParaRPr lang="en-US" dirty="0">
              <a:effectLst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4000" b="1" dirty="0">
                <a:effectLst/>
              </a:rPr>
              <a:t>Genetics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th-TH">
              <a:effectLst/>
            </a:endParaRP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r>
              <a:rPr lang="en-US" b="1">
                <a:effectLst/>
              </a:rPr>
              <a:t>What is the probability of…</a:t>
            </a:r>
          </a:p>
          <a:p>
            <a:pPr>
              <a:buFont typeface="Wingdings" pitchFamily="2" charset="2"/>
              <a:buNone/>
            </a:pPr>
            <a:r>
              <a:rPr lang="en-US" b="1">
                <a:effectLst/>
              </a:rPr>
              <a:t>	1.  tossing a coin and getting heads?</a:t>
            </a:r>
          </a:p>
          <a:p>
            <a:pPr>
              <a:buFont typeface="Wingdings" pitchFamily="2" charset="2"/>
              <a:buNone/>
            </a:pPr>
            <a:r>
              <a:rPr lang="en-US" b="1">
                <a:effectLst/>
              </a:rPr>
              <a:t>		- 1/2</a:t>
            </a:r>
          </a:p>
          <a:p>
            <a:pPr>
              <a:buFont typeface="Wingdings" pitchFamily="2" charset="2"/>
              <a:buNone/>
            </a:pPr>
            <a:r>
              <a:rPr lang="en-US" b="1">
                <a:effectLst/>
              </a:rPr>
              <a:t>	2.  rolling a die and getting a six?</a:t>
            </a:r>
          </a:p>
          <a:p>
            <a:pPr>
              <a:buFont typeface="Wingdings" pitchFamily="2" charset="2"/>
              <a:buNone/>
            </a:pPr>
            <a:r>
              <a:rPr lang="en-US" b="1">
                <a:effectLst/>
              </a:rPr>
              <a:t>		- 1/6</a:t>
            </a:r>
          </a:p>
          <a:p>
            <a:pPr>
              <a:buFont typeface="Wingdings" pitchFamily="2" charset="2"/>
              <a:buNone/>
            </a:pPr>
            <a:r>
              <a:rPr lang="en-US" b="1">
                <a:effectLst/>
              </a:rPr>
              <a:t>	3.  rolling a die and getting an even number?</a:t>
            </a:r>
          </a:p>
          <a:p>
            <a:pPr>
              <a:buFont typeface="Wingdings" pitchFamily="2" charset="2"/>
              <a:buNone/>
            </a:pPr>
            <a:r>
              <a:rPr lang="en-US" b="1">
                <a:effectLst/>
              </a:rPr>
              <a:t>		- 1/2</a:t>
            </a:r>
          </a:p>
          <a:p>
            <a:pPr>
              <a:buFont typeface="Wingdings" pitchFamily="2" charset="2"/>
              <a:buNone/>
            </a:pPr>
            <a:r>
              <a:rPr lang="en-US" b="1">
                <a:effectLst/>
              </a:rPr>
              <a:t>	4.  pulling a card out of a deck and getting a          	spade?</a:t>
            </a:r>
          </a:p>
          <a:p>
            <a:pPr>
              <a:buFont typeface="Wingdings" pitchFamily="2" charset="2"/>
              <a:buNone/>
            </a:pPr>
            <a:r>
              <a:rPr lang="en-US" b="1">
                <a:effectLst/>
              </a:rPr>
              <a:t>		- 1/4</a:t>
            </a:r>
          </a:p>
          <a:p>
            <a:pPr>
              <a:buFont typeface="Wingdings" pitchFamily="2" charset="2"/>
              <a:buNone/>
            </a:pPr>
            <a:endParaRPr lang="en-US" b="1">
              <a:effectLst/>
            </a:endParaRPr>
          </a:p>
          <a:p>
            <a:pPr>
              <a:buFont typeface="Wingdings" pitchFamily="2" charset="2"/>
              <a:buNone/>
            </a:pPr>
            <a:endParaRPr lang="en-US" b="1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th-TH">
              <a:effectLst/>
            </a:endParaRP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Wingdings" pitchFamily="2" charset="2"/>
              <a:buAutoNum type="alphaUcPeriod" startAt="2"/>
            </a:pPr>
            <a:r>
              <a:rPr lang="en-US" b="1">
                <a:effectLst/>
              </a:rPr>
              <a:t>To find the probability of 2 events occurring together, multiply individual probabilities together.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b="1">
                <a:effectLst/>
              </a:rPr>
              <a:t>	- What is the probability of…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b="1">
                <a:effectLst/>
              </a:rPr>
              <a:t>		1.  a couple having 3 girls in a row?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b="1">
                <a:effectLst/>
              </a:rPr>
              <a:t>			- 1/2 x 1/2 x 1/2 = 1/8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b="1">
                <a:effectLst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th-TH">
              <a:effectLst/>
            </a:endParaRP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762000"/>
            <a:ext cx="8229600" cy="58213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b="1">
                <a:effectLst/>
              </a:rPr>
              <a:t>				2.  rolling 2 dice and getting 			     2 sixes?</a:t>
            </a:r>
          </a:p>
          <a:p>
            <a:pPr>
              <a:buFont typeface="Wingdings" pitchFamily="2" charset="2"/>
              <a:buNone/>
            </a:pPr>
            <a:r>
              <a:rPr lang="en-US" b="1">
                <a:effectLst/>
              </a:rPr>
              <a:t>					- 1/6 x 1/6 = 1/36</a:t>
            </a:r>
          </a:p>
          <a:p>
            <a:pPr>
              <a:buFont typeface="Wingdings" pitchFamily="2" charset="2"/>
              <a:buNone/>
            </a:pPr>
            <a:r>
              <a:rPr lang="en-US" b="1">
                <a:effectLst/>
              </a:rPr>
              <a:t>				3.  rolling 2 dice and getting 2 			     even numbers?</a:t>
            </a:r>
          </a:p>
          <a:p>
            <a:pPr>
              <a:buFont typeface="Wingdings" pitchFamily="2" charset="2"/>
              <a:buNone/>
            </a:pPr>
            <a:r>
              <a:rPr lang="en-US" b="1">
                <a:effectLst/>
              </a:rPr>
              <a:t>					- 1/2 x 1/2 = 1/4</a:t>
            </a:r>
          </a:p>
          <a:p>
            <a:pPr>
              <a:buFont typeface="Wingdings" pitchFamily="2" charset="2"/>
              <a:buNone/>
            </a:pPr>
            <a:r>
              <a:rPr lang="en-US" b="1">
                <a:effectLst/>
              </a:rPr>
              <a:t>	4.  tossing 2 coins and getting </a:t>
            </a:r>
            <a:br>
              <a:rPr lang="en-US" b="1">
                <a:effectLst/>
              </a:rPr>
            </a:br>
            <a:r>
              <a:rPr lang="en-US" b="1">
                <a:effectLst/>
              </a:rPr>
              <a:t>     2 heads?</a:t>
            </a:r>
          </a:p>
          <a:p>
            <a:pPr>
              <a:buFont typeface="Wingdings" pitchFamily="2" charset="2"/>
              <a:buNone/>
            </a:pPr>
            <a:r>
              <a:rPr lang="en-US" b="1">
                <a:effectLst/>
              </a:rPr>
              <a:t>		- 1/2 x 1/2 = 1/4</a:t>
            </a:r>
          </a:p>
        </p:txBody>
      </p:sp>
      <p:pic>
        <p:nvPicPr>
          <p:cNvPr id="73739" name="Picture 11" descr="dic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066800"/>
            <a:ext cx="2352675" cy="1809750"/>
          </a:xfrm>
          <a:prstGeom prst="rect">
            <a:avLst/>
          </a:prstGeom>
          <a:noFill/>
        </p:spPr>
      </p:pic>
      <p:pic>
        <p:nvPicPr>
          <p:cNvPr id="73741" name="Picture 13" descr="omflippingcoi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5200" y="3657600"/>
            <a:ext cx="1590675" cy="3000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th-TH">
              <a:effectLst/>
            </a:endParaRP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Wingdings" pitchFamily="2" charset="2"/>
              <a:buAutoNum type="alphaUcPeriod" startAt="3"/>
            </a:pPr>
            <a:r>
              <a:rPr lang="en-US" b="1">
                <a:effectLst/>
              </a:rPr>
              <a:t>Punnett Squares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b="1">
                <a:effectLst/>
              </a:rPr>
              <a:t>	1.  Alleles are abbreviated using letters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b="1">
                <a:effectLst/>
              </a:rPr>
              <a:t>		  a.  dominant traits are represented by 	       capital letters (example: T)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b="1">
                <a:effectLst/>
              </a:rPr>
              <a:t>		  b.  recessive traits are represented by    	       lowercase letters (example: 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th-TH">
              <a:effectLst/>
            </a:endParaRP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33400"/>
            <a:ext cx="8229600" cy="57451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b="1">
                <a:effectLst/>
              </a:rPr>
              <a:t>	2.  Homozygous and heterozygous</a:t>
            </a:r>
          </a:p>
          <a:p>
            <a:pPr>
              <a:buFont typeface="Wingdings" pitchFamily="2" charset="2"/>
              <a:buNone/>
            </a:pPr>
            <a:r>
              <a:rPr lang="en-US" b="1">
                <a:effectLst/>
              </a:rPr>
              <a:t>		a.  Homozygous: 2 identical alleles for 	     the same trait (example: TT or tt)</a:t>
            </a:r>
          </a:p>
          <a:p>
            <a:pPr>
              <a:buFont typeface="Wingdings" pitchFamily="2" charset="2"/>
              <a:buNone/>
            </a:pPr>
            <a:r>
              <a:rPr lang="en-US" b="1">
                <a:effectLst/>
              </a:rPr>
              <a:t>		b.  Heterozygous: 2 different alleles for 	     the same trait (example: Tt)</a:t>
            </a:r>
          </a:p>
          <a:p>
            <a:pPr>
              <a:buFont typeface="Wingdings" pitchFamily="2" charset="2"/>
              <a:buNone/>
            </a:pPr>
            <a:r>
              <a:rPr lang="en-US" b="1">
                <a:effectLst/>
              </a:rPr>
              <a:t>	3.  Genotype and phenotype</a:t>
            </a:r>
          </a:p>
          <a:p>
            <a:pPr>
              <a:buFont typeface="Wingdings" pitchFamily="2" charset="2"/>
              <a:buNone/>
            </a:pPr>
            <a:r>
              <a:rPr lang="en-US" b="1">
                <a:effectLst/>
              </a:rPr>
              <a:t>		a.  Genotype: genetic makeup</a:t>
            </a:r>
          </a:p>
          <a:p>
            <a:pPr>
              <a:buFont typeface="Wingdings" pitchFamily="2" charset="2"/>
              <a:buNone/>
            </a:pPr>
            <a:r>
              <a:rPr lang="en-US" b="1">
                <a:effectLst/>
              </a:rPr>
              <a:t>		     (example: TT, tt, Tt)</a:t>
            </a:r>
          </a:p>
          <a:p>
            <a:pPr>
              <a:buFont typeface="Wingdings" pitchFamily="2" charset="2"/>
              <a:buNone/>
            </a:pPr>
            <a:r>
              <a:rPr lang="en-US" b="1">
                <a:effectLst/>
              </a:rPr>
              <a:t>		b.  Phenotype: physical characteristic</a:t>
            </a:r>
          </a:p>
          <a:p>
            <a:pPr>
              <a:buFont typeface="Wingdings" pitchFamily="2" charset="2"/>
              <a:buNone/>
            </a:pPr>
            <a:r>
              <a:rPr lang="en-US" b="1">
                <a:effectLst/>
              </a:rPr>
              <a:t>		     (example: tall or short)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th-TH">
              <a:effectLst/>
            </a:endParaRP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b="1" dirty="0">
                <a:effectLst/>
              </a:rPr>
              <a:t>	4. </a:t>
            </a:r>
            <a:r>
              <a:rPr lang="en-US" b="1" dirty="0" err="1">
                <a:effectLst/>
              </a:rPr>
              <a:t>Punnett</a:t>
            </a:r>
            <a:r>
              <a:rPr lang="en-US" b="1" dirty="0">
                <a:effectLst/>
              </a:rPr>
              <a:t> square: a diagram that shows the            	results of a cross between 2 individuals</a:t>
            </a:r>
          </a:p>
          <a:p>
            <a:pPr>
              <a:buFont typeface="Wingdings" pitchFamily="2" charset="2"/>
              <a:buNone/>
            </a:pPr>
            <a:r>
              <a:rPr lang="en-US" b="1" dirty="0">
                <a:effectLst/>
              </a:rPr>
              <a:t>		a.  </a:t>
            </a:r>
            <a:r>
              <a:rPr lang="en-US" b="1" dirty="0" err="1">
                <a:effectLst/>
              </a:rPr>
              <a:t>Punnett</a:t>
            </a:r>
            <a:r>
              <a:rPr lang="en-US" b="1" dirty="0">
                <a:effectLst/>
              </a:rPr>
              <a:t> square for Mendel’s P cross:</a:t>
            </a:r>
          </a:p>
          <a:p>
            <a:pPr>
              <a:buFont typeface="Wingdings" pitchFamily="2" charset="2"/>
              <a:buNone/>
            </a:pPr>
            <a:r>
              <a:rPr lang="en-US" b="1" dirty="0">
                <a:effectLst/>
              </a:rPr>
              <a:t>			</a:t>
            </a:r>
          </a:p>
          <a:p>
            <a:pPr>
              <a:buFont typeface="Wingdings" pitchFamily="2" charset="2"/>
              <a:buNone/>
            </a:pPr>
            <a:endParaRPr lang="en-US" b="1" dirty="0">
              <a:effectLst/>
            </a:endParaRPr>
          </a:p>
          <a:p>
            <a:pPr>
              <a:buFont typeface="Wingdings" pitchFamily="2" charset="2"/>
              <a:buNone/>
            </a:pPr>
            <a:endParaRPr lang="en-US" b="1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400800" y="260350"/>
            <a:ext cx="2743200" cy="3473450"/>
          </a:xfrm>
        </p:spPr>
        <p:txBody>
          <a:bodyPr/>
          <a:lstStyle/>
          <a:p>
            <a:r>
              <a:rPr lang="en-US" dirty="0"/>
              <a:t>Mendel’s Crosses</a:t>
            </a:r>
          </a:p>
        </p:txBody>
      </p:sp>
      <p:pic>
        <p:nvPicPr>
          <p:cNvPr id="188421" name="Picture 5" descr="c7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5651500" cy="6858000"/>
          </a:xfrm>
          <a:noFill/>
          <a:ln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Segregation</a:t>
            </a:r>
          </a:p>
        </p:txBody>
      </p:sp>
      <p:pic>
        <p:nvPicPr>
          <p:cNvPr id="186373" name="Picture 5" descr="mendel_P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1196975"/>
            <a:ext cx="5203825" cy="5661025"/>
          </a:xfrm>
          <a:prstGeom prst="rect">
            <a:avLst/>
          </a:prstGeom>
          <a:noFill/>
        </p:spPr>
      </p:pic>
      <p:sp>
        <p:nvSpPr>
          <p:cNvPr id="186374" name="Text Box 6"/>
          <p:cNvSpPr txBox="1">
            <a:spLocks noChangeArrowheads="1"/>
          </p:cNvSpPr>
          <p:nvPr/>
        </p:nvSpPr>
        <p:spPr bwMode="auto">
          <a:xfrm>
            <a:off x="6948488" y="4076700"/>
            <a:ext cx="18716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Segregation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Please complete section assessment 11.2</a:t>
            </a:r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/>
              </a:rPr>
              <a:t>I.  Introduction to Genetics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Wingdings" pitchFamily="2" charset="2"/>
              <a:buAutoNum type="alphaUcPeriod"/>
            </a:pPr>
            <a:r>
              <a:rPr lang="en-US" b="1">
                <a:effectLst/>
              </a:rPr>
              <a:t>Genetics: the study of heredity</a:t>
            </a:r>
          </a:p>
          <a:p>
            <a:pPr marL="609600" indent="-609600">
              <a:buFont typeface="Wingdings" pitchFamily="2" charset="2"/>
              <a:buAutoNum type="alphaUcPeriod"/>
            </a:pPr>
            <a:r>
              <a:rPr lang="en-US" b="1">
                <a:effectLst/>
              </a:rPr>
              <a:t>Trait: a specific characteristic that varies from one individual to another</a:t>
            </a:r>
          </a:p>
          <a:p>
            <a:pPr marL="609600" indent="-609600">
              <a:buFont typeface="Wingdings" pitchFamily="2" charset="2"/>
              <a:buAutoNum type="alphaUcPeriod"/>
            </a:pPr>
            <a:r>
              <a:rPr lang="en-US" b="1">
                <a:effectLst/>
              </a:rPr>
              <a:t>Gregor Mendel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b="1">
                <a:effectLst/>
              </a:rPr>
              <a:t>	1.  famous for his work					  with garden peas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b="1">
                <a:effectLst/>
              </a:rPr>
              <a:t>	2.  true-breeding peas – 				  produce offspring identical to parent</a:t>
            </a:r>
          </a:p>
          <a:p>
            <a:pPr marL="609600" indent="-609600">
              <a:buFont typeface="Wingdings" pitchFamily="2" charset="2"/>
              <a:buNone/>
            </a:pPr>
            <a:endParaRPr lang="en-US" b="1">
              <a:effectLst/>
            </a:endParaRPr>
          </a:p>
        </p:txBody>
      </p:sp>
      <p:pic>
        <p:nvPicPr>
          <p:cNvPr id="61445" name="Picture 5" descr="pea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3352800"/>
            <a:ext cx="2381250" cy="1914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th-TH">
              <a:effectLst/>
            </a:endParaRP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b="1">
                <a:effectLst/>
              </a:rPr>
              <a:t>	3. 	experiment: cross true-breeding pea 	plants with different traits (to make 	hybrids)</a:t>
            </a:r>
          </a:p>
          <a:p>
            <a:pPr>
              <a:buFont typeface="Wingdings" pitchFamily="2" charset="2"/>
              <a:buNone/>
            </a:pPr>
            <a:r>
              <a:rPr lang="en-US" b="1">
                <a:effectLst/>
              </a:rPr>
              <a:t>		- results:</a:t>
            </a:r>
          </a:p>
          <a:p>
            <a:pPr>
              <a:buFont typeface="Wingdings" pitchFamily="2" charset="2"/>
              <a:buNone/>
            </a:pPr>
            <a:endParaRPr lang="en-US" b="1">
              <a:effectLst/>
            </a:endParaRPr>
          </a:p>
        </p:txBody>
      </p:sp>
      <p:graphicFrame>
        <p:nvGraphicFramePr>
          <p:cNvPr id="62495" name="Group 31"/>
          <p:cNvGraphicFramePr>
            <a:graphicFrameLocks noGrp="1"/>
          </p:cNvGraphicFramePr>
          <p:nvPr/>
        </p:nvGraphicFramePr>
        <p:xfrm>
          <a:off x="457200" y="2590800"/>
          <a:ext cx="8077200" cy="3810000"/>
        </p:xfrm>
        <a:graphic>
          <a:graphicData uri="http://schemas.openxmlformats.org/drawingml/2006/table">
            <a:tbl>
              <a:tblPr/>
              <a:tblGrid>
                <a:gridCol w="1981200"/>
                <a:gridCol w="1905000"/>
                <a:gridCol w="2228850"/>
                <a:gridCol w="1962150"/>
              </a:tblGrid>
              <a:tr h="2238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P (parental)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Round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x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Wrinkled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 Yellow pod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x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Green pod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Tall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x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Short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71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F</a:t>
                      </a:r>
                      <a:r>
                        <a:rPr kumimoji="0" lang="en-US" sz="32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All round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All green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All tall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th-TH">
              <a:effectLst/>
            </a:endParaRP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81000"/>
            <a:ext cx="8458200" cy="4830763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b="1">
                <a:effectLst/>
              </a:rPr>
              <a:t>	4.  Conclusion: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b="1">
                <a:effectLst/>
              </a:rPr>
              <a:t>		a.  Inheritance is determined by factors 	     	     that get passed from one generation to 	     	     the next</a:t>
            </a:r>
          </a:p>
          <a:p>
            <a:pPr lvl="3">
              <a:lnSpc>
                <a:spcPct val="90000"/>
              </a:lnSpc>
            </a:pPr>
            <a:r>
              <a:rPr lang="en-US" sz="3200" b="1">
                <a:effectLst/>
              </a:rPr>
              <a:t>These factors are now called genes</a:t>
            </a:r>
          </a:p>
          <a:p>
            <a:pPr lvl="3">
              <a:lnSpc>
                <a:spcPct val="90000"/>
              </a:lnSpc>
            </a:pPr>
            <a:r>
              <a:rPr lang="en-US" sz="3200" b="1">
                <a:effectLst/>
              </a:rPr>
              <a:t>Different 					       forms of a 					  gene are 					        called 					         alleles</a:t>
            </a:r>
          </a:p>
          <a:p>
            <a:pPr lvl="3">
              <a:lnSpc>
                <a:spcPct val="90000"/>
              </a:lnSpc>
              <a:buFont typeface="Wingdings" pitchFamily="2" charset="2"/>
              <a:buNone/>
            </a:pPr>
            <a:endParaRPr lang="en-US" b="1">
              <a:effectLst/>
            </a:endParaRPr>
          </a:p>
        </p:txBody>
      </p:sp>
      <p:pic>
        <p:nvPicPr>
          <p:cNvPr id="64517" name="Picture 5" descr="allel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7200" y="3124200"/>
            <a:ext cx="4514850" cy="3481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th-TH">
              <a:effectLst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b="1">
                <a:effectLst/>
              </a:rPr>
              <a:t>		b.  Some alleles are dominant, others are 	     recessive</a:t>
            </a:r>
          </a:p>
          <a:p>
            <a:pPr>
              <a:buFont typeface="Wingdings" pitchFamily="2" charset="2"/>
              <a:buNone/>
            </a:pPr>
            <a:r>
              <a:rPr lang="en-US" b="1">
                <a:effectLst/>
              </a:rPr>
              <a:t>			1.  a dominant allele for a trait will 		     always show</a:t>
            </a:r>
          </a:p>
          <a:p>
            <a:pPr>
              <a:buFont typeface="Wingdings" pitchFamily="2" charset="2"/>
              <a:buNone/>
            </a:pPr>
            <a:r>
              <a:rPr lang="en-US" b="1">
                <a:effectLst/>
              </a:rPr>
              <a:t>			2.  a recessive allele for a trait will 		     only show when a dominant 			     allele is not present</a:t>
            </a:r>
          </a:p>
          <a:p>
            <a:pPr>
              <a:buFont typeface="Wingdings" pitchFamily="2" charset="2"/>
              <a:buNone/>
            </a:pPr>
            <a:endParaRPr lang="en-US" b="1">
              <a:effectLst/>
            </a:endParaRPr>
          </a:p>
          <a:p>
            <a:endParaRPr lang="en-US" b="1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th-TH">
              <a:effectLst/>
            </a:endParaRP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b="1">
                <a:effectLst/>
              </a:rPr>
              <a:t>- In Mendel’s experiment, which was dominant?</a:t>
            </a:r>
          </a:p>
          <a:p>
            <a:pPr lvl="1"/>
            <a:r>
              <a:rPr lang="en-US" sz="3200" b="1">
                <a:effectLst/>
              </a:rPr>
              <a:t>Round or wrinkled?</a:t>
            </a:r>
          </a:p>
          <a:p>
            <a:pPr lvl="1">
              <a:buFont typeface="Wingdings" pitchFamily="2" charset="2"/>
              <a:buNone/>
            </a:pPr>
            <a:r>
              <a:rPr lang="en-US" sz="3200" b="1">
                <a:effectLst/>
              </a:rPr>
              <a:t>		- round</a:t>
            </a:r>
          </a:p>
          <a:p>
            <a:pPr lvl="1"/>
            <a:r>
              <a:rPr lang="en-US" sz="3200" b="1">
                <a:effectLst/>
              </a:rPr>
              <a:t>Yellow or green?</a:t>
            </a:r>
          </a:p>
          <a:p>
            <a:pPr lvl="1">
              <a:buFont typeface="Wingdings" pitchFamily="2" charset="2"/>
              <a:buNone/>
            </a:pPr>
            <a:r>
              <a:rPr lang="en-US" sz="3200" b="1">
                <a:effectLst/>
              </a:rPr>
              <a:t>		- green</a:t>
            </a:r>
          </a:p>
          <a:p>
            <a:pPr lvl="1"/>
            <a:r>
              <a:rPr lang="en-US" sz="3200" b="1">
                <a:effectLst/>
              </a:rPr>
              <a:t>Tall or short?</a:t>
            </a:r>
          </a:p>
          <a:p>
            <a:pPr lvl="1">
              <a:buFont typeface="Wingdings" pitchFamily="2" charset="2"/>
              <a:buNone/>
            </a:pPr>
            <a:r>
              <a:rPr lang="en-US" sz="3200" b="1">
                <a:effectLst/>
              </a:rPr>
              <a:t>		- tall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06" name="Rectangle 2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th-TH">
              <a:effectLst/>
            </a:endParaRP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 b="1">
                <a:effectLst/>
              </a:rPr>
              <a:t>	</a:t>
            </a:r>
            <a:r>
              <a:rPr lang="en-US" b="1">
                <a:effectLst/>
              </a:rPr>
              <a:t>5.  Experiment: cross F</a:t>
            </a:r>
            <a:r>
              <a:rPr lang="en-US" b="1" baseline="-25000">
                <a:effectLst/>
              </a:rPr>
              <a:t>1</a:t>
            </a:r>
            <a:r>
              <a:rPr lang="en-US" b="1">
                <a:effectLst/>
              </a:rPr>
              <a:t> plants</a:t>
            </a:r>
          </a:p>
          <a:p>
            <a:pPr>
              <a:buFont typeface="Wingdings" pitchFamily="2" charset="2"/>
              <a:buNone/>
            </a:pPr>
            <a:r>
              <a:rPr lang="en-US" b="1">
                <a:effectLst/>
              </a:rPr>
              <a:t>		- results:</a:t>
            </a:r>
          </a:p>
          <a:p>
            <a:pPr>
              <a:buFont typeface="Wingdings" pitchFamily="2" charset="2"/>
              <a:buNone/>
            </a:pPr>
            <a:endParaRPr lang="en-US" b="1">
              <a:effectLst/>
            </a:endParaRPr>
          </a:p>
        </p:txBody>
      </p:sp>
      <p:graphicFrame>
        <p:nvGraphicFramePr>
          <p:cNvPr id="67613" name="Group 29"/>
          <p:cNvGraphicFramePr>
            <a:graphicFrameLocks noGrp="1"/>
          </p:cNvGraphicFramePr>
          <p:nvPr>
            <p:ph sz="half" idx="2"/>
          </p:nvPr>
        </p:nvGraphicFramePr>
        <p:xfrm>
          <a:off x="381000" y="2819400"/>
          <a:ext cx="8534400" cy="3735388"/>
        </p:xfrm>
        <a:graphic>
          <a:graphicData uri="http://schemas.openxmlformats.org/drawingml/2006/table">
            <a:tbl>
              <a:tblPr/>
              <a:tblGrid>
                <a:gridCol w="2133600"/>
                <a:gridCol w="2133600"/>
                <a:gridCol w="2133600"/>
                <a:gridCol w="2133600"/>
              </a:tblGrid>
              <a:tr h="1811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F</a:t>
                      </a:r>
                      <a:r>
                        <a:rPr kumimoji="0" lang="en-US" sz="32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Round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round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Green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Green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Tall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Tall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4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F</a:t>
                      </a:r>
                      <a:r>
                        <a:rPr kumimoji="0" lang="en-US" sz="32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75% round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25% wrinkled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75% green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25% yellow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75% tall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25% short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th-TH">
              <a:effectLst/>
            </a:endParaRP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b="1">
                <a:effectLst/>
              </a:rPr>
              <a:t>	6.  Cellular reason for Mendel’s findings:	</a:t>
            </a:r>
          </a:p>
          <a:p>
            <a:pPr>
              <a:buFont typeface="Wingdings" pitchFamily="2" charset="2"/>
              <a:buNone/>
            </a:pPr>
            <a:r>
              <a:rPr lang="en-US" b="1">
                <a:effectLst/>
              </a:rPr>
              <a:t>		- What cellular structure:	</a:t>
            </a:r>
          </a:p>
          <a:p>
            <a:pPr>
              <a:buFont typeface="Wingdings" pitchFamily="2" charset="2"/>
              <a:buNone/>
            </a:pPr>
            <a:r>
              <a:rPr lang="en-US" b="1">
                <a:effectLst/>
              </a:rPr>
              <a:t>			a.  Occurs in pairs?</a:t>
            </a:r>
          </a:p>
          <a:p>
            <a:pPr>
              <a:buFont typeface="Wingdings" pitchFamily="2" charset="2"/>
              <a:buNone/>
            </a:pPr>
            <a:r>
              <a:rPr lang="en-US" b="1">
                <a:effectLst/>
              </a:rPr>
              <a:t>			b.  Segregates during gamete 			     formation (meiosis)?</a:t>
            </a:r>
          </a:p>
          <a:p>
            <a:pPr>
              <a:buFont typeface="Wingdings" pitchFamily="2" charset="2"/>
              <a:buNone/>
            </a:pPr>
            <a:r>
              <a:rPr lang="en-US" b="1">
                <a:effectLst/>
              </a:rPr>
              <a:t>			c.  Answer: chromosomes</a:t>
            </a:r>
          </a:p>
          <a:p>
            <a:pPr lvl="4">
              <a:buFont typeface="Wingdings" pitchFamily="2" charset="2"/>
              <a:buNone/>
            </a:pPr>
            <a:r>
              <a:rPr lang="en-US" b="1">
                <a:effectLst/>
              </a:rPr>
              <a:t>	</a:t>
            </a:r>
            <a:r>
              <a:rPr lang="en-US" sz="3200" b="1">
                <a:effectLst/>
              </a:rPr>
              <a:t>	- chromosomes contain genes</a:t>
            </a:r>
            <a:r>
              <a:rPr lang="en-US" b="1">
                <a:effectLst/>
              </a:rPr>
              <a:t>	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effectLst/>
              </a:rPr>
              <a:t>II.  Probability &amp; Punnett Squares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Wingdings" pitchFamily="2" charset="2"/>
              <a:buAutoNum type="alphaUcPeriod"/>
            </a:pPr>
            <a:r>
              <a:rPr lang="en-US" b="1">
                <a:effectLst/>
              </a:rPr>
              <a:t>Probability: the likelihood that a particular event will happen</a:t>
            </a:r>
          </a:p>
          <a:p>
            <a:pPr marL="609600" indent="-609600">
              <a:buFont typeface="Wingdings" pitchFamily="2" charset="2"/>
              <a:buAutoNum type="alphaUcPeriod"/>
            </a:pPr>
            <a:endParaRPr lang="en-US" b="1">
              <a:effectLst/>
            </a:endParaRPr>
          </a:p>
          <a:p>
            <a:pPr marL="609600" indent="-609600">
              <a:buFont typeface="Wingdings" pitchFamily="2" charset="2"/>
              <a:buNone/>
            </a:pPr>
            <a:endParaRPr lang="en-US" b="1">
              <a:effectLst/>
            </a:endParaRPr>
          </a:p>
          <a:p>
            <a:pPr marL="609600" indent="-609600">
              <a:spcBef>
                <a:spcPct val="0"/>
              </a:spcBef>
              <a:buFont typeface="Wingdings" pitchFamily="2" charset="2"/>
              <a:buNone/>
            </a:pPr>
            <a:r>
              <a:rPr lang="en-US" b="1">
                <a:effectLst/>
              </a:rPr>
              <a:t>	P = </a:t>
            </a:r>
            <a:r>
              <a:rPr lang="en-US" b="1" u="sng">
                <a:effectLst/>
              </a:rPr>
              <a:t># of desired outcomes</a:t>
            </a:r>
          </a:p>
          <a:p>
            <a:pPr marL="609600" indent="-609600">
              <a:spcBef>
                <a:spcPct val="0"/>
              </a:spcBef>
              <a:buFont typeface="Wingdings" pitchFamily="2" charset="2"/>
              <a:buNone/>
            </a:pPr>
            <a:r>
              <a:rPr lang="en-US" b="1">
                <a:effectLst/>
              </a:rPr>
              <a:t>		   # of possible outcomes	</a:t>
            </a:r>
          </a:p>
          <a:p>
            <a:pPr marL="990600" lvl="1" indent="-533400">
              <a:spcBef>
                <a:spcPct val="0"/>
              </a:spcBef>
              <a:buFont typeface="Wingdings" pitchFamily="2" charset="2"/>
              <a:buNone/>
            </a:pPr>
            <a:r>
              <a:rPr lang="en-US" sz="3200" b="1">
                <a:effectLst/>
              </a:rPr>
              <a:t>	</a:t>
            </a:r>
          </a:p>
        </p:txBody>
      </p:sp>
      <p:pic>
        <p:nvPicPr>
          <p:cNvPr id="70661" name="Picture 5" descr="Probabilit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2667000"/>
            <a:ext cx="2695575" cy="2695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500</TotalTime>
  <Words>141</Words>
  <Application>Microsoft Office PowerPoint</Application>
  <PresentationFormat>On-screen Show (4:3)</PresentationFormat>
  <Paragraphs>109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Garamond</vt:lpstr>
      <vt:lpstr>Times New Roman</vt:lpstr>
      <vt:lpstr>Wingdings</vt:lpstr>
      <vt:lpstr>Stream</vt:lpstr>
      <vt:lpstr>Chapters 11</vt:lpstr>
      <vt:lpstr>I.  Introduction to Genetics</vt:lpstr>
      <vt:lpstr>Slide 3</vt:lpstr>
      <vt:lpstr>Slide 4</vt:lpstr>
      <vt:lpstr>Slide 5</vt:lpstr>
      <vt:lpstr>Slide 6</vt:lpstr>
      <vt:lpstr>Slide 7</vt:lpstr>
      <vt:lpstr>Slide 8</vt:lpstr>
      <vt:lpstr>II.  Probability &amp; Punnett Squares</vt:lpstr>
      <vt:lpstr>Slide 10</vt:lpstr>
      <vt:lpstr>Slide 11</vt:lpstr>
      <vt:lpstr>Slide 12</vt:lpstr>
      <vt:lpstr>Slide 13</vt:lpstr>
      <vt:lpstr>Slide 14</vt:lpstr>
      <vt:lpstr>Slide 15</vt:lpstr>
      <vt:lpstr>Mendel’s Crosses</vt:lpstr>
      <vt:lpstr>Segregation</vt:lpstr>
      <vt:lpstr>Please complete section assessment 11.2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Chapters 11 &amp; 14 Notes</dc:title>
  <dc:creator>Amy</dc:creator>
  <cp:lastModifiedBy>iLLuSioN</cp:lastModifiedBy>
  <cp:revision>25</cp:revision>
  <dcterms:created xsi:type="dcterms:W3CDTF">2004-06-10T16:56:38Z</dcterms:created>
  <dcterms:modified xsi:type="dcterms:W3CDTF">2009-01-06T02:49:16Z</dcterms:modified>
</cp:coreProperties>
</file>