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71" autoAdjust="0"/>
    <p:restoredTop sz="94660"/>
  </p:normalViewPr>
  <p:slideViewPr>
    <p:cSldViewPr>
      <p:cViewPr varScale="1">
        <p:scale>
          <a:sx n="46" d="100"/>
          <a:sy n="46" d="100"/>
        </p:scale>
        <p:origin x="-96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C9FF8-1C04-4F89-9D13-EE9721770100}" type="datetimeFigureOut">
              <a:rPr lang="th-TH" smtClean="0"/>
              <a:pPr/>
              <a:t>09/02/52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0674E-E20E-4077-A65D-07DBC3F56A3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C9FF8-1C04-4F89-9D13-EE9721770100}" type="datetimeFigureOut">
              <a:rPr lang="th-TH" smtClean="0"/>
              <a:pPr/>
              <a:t>09/02/52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0674E-E20E-4077-A65D-07DBC3F56A3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C9FF8-1C04-4F89-9D13-EE9721770100}" type="datetimeFigureOut">
              <a:rPr lang="th-TH" smtClean="0"/>
              <a:pPr/>
              <a:t>09/02/52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0674E-E20E-4077-A65D-07DBC3F56A3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C9FF8-1C04-4F89-9D13-EE9721770100}" type="datetimeFigureOut">
              <a:rPr lang="th-TH" smtClean="0"/>
              <a:pPr/>
              <a:t>09/02/52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0674E-E20E-4077-A65D-07DBC3F56A3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C9FF8-1C04-4F89-9D13-EE9721770100}" type="datetimeFigureOut">
              <a:rPr lang="th-TH" smtClean="0"/>
              <a:pPr/>
              <a:t>09/02/52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0674E-E20E-4077-A65D-07DBC3F56A3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C9FF8-1C04-4F89-9D13-EE9721770100}" type="datetimeFigureOut">
              <a:rPr lang="th-TH" smtClean="0"/>
              <a:pPr/>
              <a:t>09/02/52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0674E-E20E-4077-A65D-07DBC3F56A3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C9FF8-1C04-4F89-9D13-EE9721770100}" type="datetimeFigureOut">
              <a:rPr lang="th-TH" smtClean="0"/>
              <a:pPr/>
              <a:t>09/02/52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0674E-E20E-4077-A65D-07DBC3F56A3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C9FF8-1C04-4F89-9D13-EE9721770100}" type="datetimeFigureOut">
              <a:rPr lang="th-TH" smtClean="0"/>
              <a:pPr/>
              <a:t>09/02/52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0674E-E20E-4077-A65D-07DBC3F56A3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C9FF8-1C04-4F89-9D13-EE9721770100}" type="datetimeFigureOut">
              <a:rPr lang="th-TH" smtClean="0"/>
              <a:pPr/>
              <a:t>09/02/52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0674E-E20E-4077-A65D-07DBC3F56A3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C9FF8-1C04-4F89-9D13-EE9721770100}" type="datetimeFigureOut">
              <a:rPr lang="th-TH" smtClean="0"/>
              <a:pPr/>
              <a:t>09/02/52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0674E-E20E-4077-A65D-07DBC3F56A3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C9FF8-1C04-4F89-9D13-EE9721770100}" type="datetimeFigureOut">
              <a:rPr lang="th-TH" smtClean="0"/>
              <a:pPr/>
              <a:t>09/02/52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0674E-E20E-4077-A65D-07DBC3F56A3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C9FF8-1C04-4F89-9D13-EE9721770100}" type="datetimeFigureOut">
              <a:rPr lang="th-TH" smtClean="0"/>
              <a:pPr/>
              <a:t>09/02/52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0674E-E20E-4077-A65D-07DBC3F56A3E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.th/imgres?imgurl=http://www.darwin.ie/wordpress/wp-content/uploads/2008/02/darwin.jpg&amp;imgrefurl=http://www.darwin.ie/&amp;usg=__bNaoMKFNNWZvHYFvysBnGyuTTYk=&amp;h=400&amp;w=303&amp;sz=24&amp;hl=en&amp;start=1&amp;sig2=WFVwkF2_BULJOGUad8X6-g&amp;um=1&amp;tbnid=V5hh7aUkI96xjM:&amp;tbnh=124&amp;tbnw=94&amp;ei=X7qPSePuD8OukAX0ur2zDA&amp;prev=/images?q=darwin&amp;um=1&amp;hl=en&amp;sa=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.th/imgres?imgurl=http://www.creationism.org/books/TaylorInMindsMen/TaylorIMMchAlfredRusselWallaceM.jpg&amp;imgrefurl=http://www.creationism.org/books/TaylorInMindsMen/TaylorIMMc03.htm&amp;usg=__5xVPCY3_fmt8B4a-rSBK9aMMp2E=&amp;h=363&amp;w=288&amp;sz=15&amp;hl=en&amp;start=1&amp;sig2=__RPXaL5Cyu43vAQALmnCw&amp;tbnid=PZFWBPSvg6wdlM:&amp;tbnh=121&amp;tbnw=96&amp;ei=1RGQSaSUKczOkAWD0P2-DA&amp;prev=/images%3Fq%3Dalfred%2Brussell%2Bwallace%26gbv%3D2%26hl%3Den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Evolution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Only a theory?</a:t>
            </a:r>
            <a:endParaRPr lang="th-TH" dirty="0"/>
          </a:p>
        </p:txBody>
      </p:sp>
      <p:pic>
        <p:nvPicPr>
          <p:cNvPr id="11266" name="Picture 2" descr="http://tbn1.google.com/images?q=tbn:V5hh7aUkI96xjM:http://www.darwin.ie/wordpress/wp-content/uploads/2008/02/darwi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85926"/>
            <a:ext cx="1857388" cy="2450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brief history of evolution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86304" cy="4525963"/>
          </a:xfrm>
        </p:spPr>
        <p:txBody>
          <a:bodyPr/>
          <a:lstStyle/>
          <a:p>
            <a:r>
              <a:rPr lang="en-US" dirty="0" smtClean="0"/>
              <a:t>Contrary to popular belief, Darwin was not the first person to describe the concept of evolution, but he was the one who gave it its driving force.</a:t>
            </a:r>
            <a:endParaRPr lang="th-TH" dirty="0"/>
          </a:p>
        </p:txBody>
      </p:sp>
      <p:pic>
        <p:nvPicPr>
          <p:cNvPr id="22530" name="Picture 2" descr="http://latimesblogs.latimes.com/photos/uncategorized/2008/03/26/darwi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785926"/>
            <a:ext cx="2933700" cy="406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4829196"/>
          </a:xfrm>
        </p:spPr>
        <p:txBody>
          <a:bodyPr/>
          <a:lstStyle/>
          <a:p>
            <a:r>
              <a:rPr lang="en-US" dirty="0" smtClean="0"/>
              <a:t>Darwin knew nothing of genes, but what he did have were two observations and a little inference that provided the motive force for evolution.</a:t>
            </a:r>
            <a:endParaRPr lang="th-TH" dirty="0"/>
          </a:p>
        </p:txBody>
      </p:sp>
      <p:pic>
        <p:nvPicPr>
          <p:cNvPr id="23554" name="Picture 2" descr="http://www.topnews.in/health/files/Gen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928802"/>
            <a:ext cx="38100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8734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Observation 1: Organisms generally have more offspring than can survive to adulthood.</a:t>
            </a:r>
            <a:endParaRPr lang="th-TH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3571876"/>
            <a:ext cx="79296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Observation 2: Offspring are not identical.  There is variation in their appearance, size, and other characteristics.</a:t>
            </a:r>
            <a:endParaRPr lang="th-TH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757874" cy="3829064"/>
          </a:xfr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Inference:  Those organisms that are better adapted to their environment have a greater likelihood  of surviving to adulthood and passing these characteristics on to their offspring.</a:t>
            </a:r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00760" y="4714884"/>
            <a:ext cx="2143140" cy="954107"/>
          </a:xfrm>
          <a:prstGeom prst="rect">
            <a:avLst/>
          </a:prstGeom>
          <a:solidFill>
            <a:srgbClr val="FF00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Survival of the “fittest”</a:t>
            </a:r>
            <a:endParaRPr lang="th-TH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Darwin’s Dilemma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Darwin was hesitant to publish his theories because of the backlash that previous authors received.</a:t>
            </a:r>
            <a:endParaRPr lang="th-TH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Darwin’s Dilemma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/>
          <a:lstStyle/>
          <a:p>
            <a:r>
              <a:rPr lang="en-US" dirty="0" smtClean="0"/>
              <a:t>Alfred Russell Wallace was going to publish the same ideas… so Darwin had to hurry up!</a:t>
            </a:r>
            <a:endParaRPr lang="th-TH" dirty="0"/>
          </a:p>
        </p:txBody>
      </p:sp>
      <p:pic>
        <p:nvPicPr>
          <p:cNvPr id="1026" name="Picture 2" descr="http://tbn2.google.com/images?q=tbn:PZFWBPSvg6wdlM:http://www.creationism.org/books/TaylorInMindsMen/TaylorIMMchAlfredRusselWallaceM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786058"/>
            <a:ext cx="2643206" cy="3331544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perspectiveContrastingLeftFacing"/>
            <a:lightRig rig="threePt" dir="t"/>
          </a:scene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and Inference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do a little exercise…</a:t>
            </a:r>
            <a:endParaRPr lang="th-TH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Dinosaur tracks are common occurrences in Thailand.</a:t>
            </a:r>
          </a:p>
          <a:p>
            <a:r>
              <a:rPr lang="en-US" dirty="0" smtClean="0"/>
              <a:t>Here is a section of tracks that were recently uncovered.  Can you answer the following questions?</a:t>
            </a:r>
            <a:endParaRPr lang="th-TH" dirty="0"/>
          </a:p>
        </p:txBody>
      </p:sp>
      <p:pic>
        <p:nvPicPr>
          <p:cNvPr id="4" name="Picture 7" descr="footprint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267200"/>
            <a:ext cx="4724400" cy="202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28982" cy="4525963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What is the size and nature of the organisms?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Were the tracks made at the same time?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How many animals were involved?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Can you reconstruct the events that occurred?</a:t>
            </a:r>
          </a:p>
          <a:p>
            <a:endParaRPr lang="th-TH" dirty="0"/>
          </a:p>
        </p:txBody>
      </p:sp>
      <p:pic>
        <p:nvPicPr>
          <p:cNvPr id="4" name="Picture 2" descr="footprint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267200"/>
            <a:ext cx="4724400" cy="2028825"/>
          </a:xfrm>
          <a:prstGeom prst="rect">
            <a:avLst/>
          </a:prstGeom>
          <a:noFill/>
        </p:spPr>
      </p:pic>
      <p:pic>
        <p:nvPicPr>
          <p:cNvPr id="5" name="Picture 2" descr="footprint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4286256"/>
            <a:ext cx="4724400" cy="2028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43362" cy="4525963"/>
          </a:xfrm>
        </p:spPr>
        <p:txBody>
          <a:bodyPr>
            <a:normAutofit fontScale="92500"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In what direction did the animals move?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Did they change speed or direction?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Was the soil moist or dry?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In what type of rock were the prints made?</a:t>
            </a:r>
          </a:p>
          <a:p>
            <a:endParaRPr lang="th-TH" dirty="0"/>
          </a:p>
        </p:txBody>
      </p:sp>
      <p:pic>
        <p:nvPicPr>
          <p:cNvPr id="5" name="Picture 2" descr="footprint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4429132"/>
            <a:ext cx="4724400" cy="2028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Evolution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Evolution is not a belief system.  It is a scientific concept.  It has no role in religion</a:t>
            </a:r>
          </a:p>
          <a:p>
            <a:r>
              <a:rPr lang="en-US" dirty="0" smtClean="0"/>
              <a:t>Evolution is a theory..</a:t>
            </a:r>
          </a:p>
          <a:p>
            <a:r>
              <a:rPr lang="en-US" dirty="0" smtClean="0"/>
              <a:t>Evolution provides many debates in science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www.carlwozniak.com</a:t>
            </a:r>
          </a:p>
        </p:txBody>
      </p:sp>
      <p:pic>
        <p:nvPicPr>
          <p:cNvPr id="75778" name="Picture 2" descr="footprint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267200"/>
            <a:ext cx="4724400" cy="2028825"/>
          </a:xfrm>
          <a:prstGeom prst="rect">
            <a:avLst/>
          </a:prstGeom>
          <a:noFill/>
        </p:spPr>
      </p:pic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228600" y="2209800"/>
            <a:ext cx="33528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The following summer some more digging revealed more of the track. What additional information have you gained that allows you to refine your answers?</a:t>
            </a:r>
          </a:p>
        </p:txBody>
      </p:sp>
      <p:pic>
        <p:nvPicPr>
          <p:cNvPr id="75780" name="Picture 4" descr="footprint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1752600"/>
            <a:ext cx="4572000" cy="2533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www.carlwozniak.com</a:t>
            </a:r>
          </a:p>
        </p:txBody>
      </p:sp>
      <p:pic>
        <p:nvPicPr>
          <p:cNvPr id="76802" name="Picture 2" descr="footprint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267200"/>
            <a:ext cx="4724400" cy="2028825"/>
          </a:xfrm>
          <a:prstGeom prst="rect">
            <a:avLst/>
          </a:prstGeom>
          <a:noFill/>
        </p:spPr>
      </p:pic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0" y="517803"/>
            <a:ext cx="362902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Were the tracks made at the same time?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How many animals were involved?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Can you reconstruct the events that occurred?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In what direction did the animals move?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Did they change speed or direction?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dirty="0"/>
          </a:p>
        </p:txBody>
      </p:sp>
      <p:pic>
        <p:nvPicPr>
          <p:cNvPr id="76804" name="Picture 4" descr="footprint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1752600"/>
            <a:ext cx="4572000" cy="2533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www.carlwozniak.com</a:t>
            </a:r>
          </a:p>
        </p:txBody>
      </p:sp>
      <p:pic>
        <p:nvPicPr>
          <p:cNvPr id="77826" name="Picture 2" descr="footprint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267200"/>
            <a:ext cx="4724400" cy="2028825"/>
          </a:xfrm>
          <a:prstGeom prst="rect">
            <a:avLst/>
          </a:prstGeom>
          <a:noFill/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228600" y="2209800"/>
            <a:ext cx="33528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In the final summer of the excavation one last part of the footprint trail was uncovered. Does this section provide additional information to refine your hypothesis?</a:t>
            </a:r>
          </a:p>
        </p:txBody>
      </p:sp>
      <p:pic>
        <p:nvPicPr>
          <p:cNvPr id="77828" name="Picture 4" descr="footprint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1752600"/>
            <a:ext cx="4572000" cy="2533650"/>
          </a:xfrm>
          <a:prstGeom prst="rect">
            <a:avLst/>
          </a:prstGeom>
          <a:noFill/>
        </p:spPr>
      </p:pic>
      <p:pic>
        <p:nvPicPr>
          <p:cNvPr id="77829" name="Picture 5" descr="footprints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304800"/>
            <a:ext cx="4673600" cy="17097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www.carlwozniak.com</a:t>
            </a:r>
          </a:p>
        </p:txBody>
      </p:sp>
      <p:pic>
        <p:nvPicPr>
          <p:cNvPr id="78850" name="Picture 2" descr="footprint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267200"/>
            <a:ext cx="4724400" cy="2028825"/>
          </a:xfrm>
          <a:prstGeom prst="rect">
            <a:avLst/>
          </a:prstGeom>
          <a:noFill/>
        </p:spPr>
      </p:pic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381000" y="25146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So what happened?</a:t>
            </a:r>
          </a:p>
        </p:txBody>
      </p:sp>
      <p:pic>
        <p:nvPicPr>
          <p:cNvPr id="78852" name="Picture 4" descr="footprint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1752600"/>
            <a:ext cx="4572000" cy="2533650"/>
          </a:xfrm>
          <a:prstGeom prst="rect">
            <a:avLst/>
          </a:prstGeom>
          <a:noFill/>
        </p:spPr>
      </p:pic>
      <p:pic>
        <p:nvPicPr>
          <p:cNvPr id="78853" name="Picture 5" descr="footprints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304800"/>
            <a:ext cx="4673600" cy="1709738"/>
          </a:xfrm>
          <a:prstGeom prst="rect">
            <a:avLst/>
          </a:prstGeom>
          <a:noFill/>
        </p:spPr>
      </p:pic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457200" y="3581400"/>
            <a:ext cx="2971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What part of your hypothesis is observation? What part is inference? What part is conjecture?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/>
      <p:bldP spid="788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www.carlwozniak.com</a:t>
            </a:r>
          </a:p>
        </p:txBody>
      </p:sp>
      <p:pic>
        <p:nvPicPr>
          <p:cNvPr id="79874" name="Picture 2" descr="footprint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267200"/>
            <a:ext cx="4724400" cy="2028825"/>
          </a:xfrm>
          <a:prstGeom prst="rect">
            <a:avLst/>
          </a:prstGeom>
          <a:noFill/>
        </p:spPr>
      </p:pic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81000" y="2514600"/>
            <a:ext cx="335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This is how science is done.</a:t>
            </a:r>
          </a:p>
        </p:txBody>
      </p:sp>
      <p:pic>
        <p:nvPicPr>
          <p:cNvPr id="79876" name="Picture 4" descr="footprint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1752600"/>
            <a:ext cx="4572000" cy="2533650"/>
          </a:xfrm>
          <a:prstGeom prst="rect">
            <a:avLst/>
          </a:prstGeom>
          <a:noFill/>
        </p:spPr>
      </p:pic>
      <p:pic>
        <p:nvPicPr>
          <p:cNvPr id="79877" name="Picture 5" descr="footprints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304800"/>
            <a:ext cx="4673600" cy="17097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Basic Definitions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Fact: an observation that has been repeatedly confirmed</a:t>
            </a:r>
          </a:p>
          <a:p>
            <a:r>
              <a:rPr lang="en-US" dirty="0" smtClean="0"/>
              <a:t>Law: a descriptive generalization about how the physical world behaves</a:t>
            </a:r>
          </a:p>
          <a:p>
            <a:r>
              <a:rPr lang="en-US" dirty="0" smtClean="0"/>
              <a:t>Hypothesis: a testable statement that can be used to build inferences and explanations</a:t>
            </a:r>
          </a:p>
          <a:p>
            <a:r>
              <a:rPr lang="en-US" dirty="0" smtClean="0"/>
              <a:t>Theory: a well-substantiated explanation that incorporates facts, laws, inferences and tested hypotheses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evolution?</a:t>
            </a:r>
            <a:endParaRPr lang="th-TH" dirty="0"/>
          </a:p>
        </p:txBody>
      </p:sp>
      <p:pic>
        <p:nvPicPr>
          <p:cNvPr id="14338" name="Picture 2" descr="http://science.kukuchew.com/wp-content/uploads/2008/07/the-evolution-of-man-and-woma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857628"/>
            <a:ext cx="4762500" cy="21240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1643050"/>
            <a:ext cx="32861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Let’s start by seeing what evolution is not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evolution?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 basic definition of evolution…</a:t>
            </a:r>
            <a:endParaRPr lang="en-US" dirty="0" smtClean="0"/>
          </a:p>
          <a:p>
            <a:endParaRPr lang="en-US" b="1" dirty="0"/>
          </a:p>
          <a:p>
            <a:r>
              <a:rPr lang="en-US" dirty="0" smtClean="0"/>
              <a:t>“…evolution can be precisely defined as any change in the frequency of alleles within a gene pool from one generation to the next.”</a:t>
            </a:r>
            <a:endParaRPr lang="th-TH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mean?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Evolution is a change in the number of times specific genes that code for specific characteristics occur within an interbreeding population</a:t>
            </a:r>
          </a:p>
          <a:p>
            <a:r>
              <a:rPr lang="en-US" dirty="0" smtClean="0"/>
              <a:t>Individuals don’t evolve, populations do</a:t>
            </a:r>
          </a:p>
          <a:p>
            <a:r>
              <a:rPr lang="en-US" dirty="0" smtClean="0"/>
              <a:t>There is no implied “improvement” in evolution</a:t>
            </a:r>
            <a:endParaRPr lang="th-TH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 what does this mean?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Things don’t change because organisms want or need them to (</a:t>
            </a:r>
            <a:r>
              <a:rPr lang="en-US" dirty="0" err="1" smtClean="0"/>
              <a:t>Lamarkism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There is no difference between macroevolution and microevolution.  Macroevolution is merely a collection of microevolution events.</a:t>
            </a:r>
            <a:endParaRPr lang="th-TH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brief history of evolution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Charles Darwin was born on February 12, 1809 in Shrewsbury, England.</a:t>
            </a:r>
          </a:p>
          <a:p>
            <a:r>
              <a:rPr lang="en-US" dirty="0" smtClean="0"/>
              <a:t>From 1831 to 1836 Darwin served as naturalist aboard the H.M.S. Beagle on a British science expedition around the world.</a:t>
            </a:r>
          </a:p>
          <a:p>
            <a:r>
              <a:rPr lang="en-US" dirty="0" smtClean="0"/>
              <a:t>He observed much variation in related or similar species of plants and animals that were geographically isolated from each other.</a:t>
            </a:r>
          </a:p>
          <a:p>
            <a:r>
              <a:rPr lang="en-US" dirty="0" smtClean="0"/>
              <a:t>These observations were the basis for his ideas.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Speciation and Isolation</a:t>
            </a:r>
            <a:endParaRPr lang="th-TH" dirty="0"/>
          </a:p>
        </p:txBody>
      </p:sp>
      <p:pic>
        <p:nvPicPr>
          <p:cNvPr id="5" name="Picture 4" descr="Galapagos_finch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304800"/>
            <a:ext cx="8153400" cy="61372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690</Words>
  <Application>Microsoft Office PowerPoint</Application>
  <PresentationFormat>On-screen Show (4:3)</PresentationFormat>
  <Paragraphs>71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Evolution</vt:lpstr>
      <vt:lpstr>Introduction to Evolution</vt:lpstr>
      <vt:lpstr>Some Basic Definitions</vt:lpstr>
      <vt:lpstr>What is evolution?</vt:lpstr>
      <vt:lpstr>What is evolution?</vt:lpstr>
      <vt:lpstr>What does this mean?</vt:lpstr>
      <vt:lpstr>So… what does this mean?</vt:lpstr>
      <vt:lpstr>A brief history of evolution</vt:lpstr>
      <vt:lpstr>Speciation and Isolation</vt:lpstr>
      <vt:lpstr>A brief history of evolution</vt:lpstr>
      <vt:lpstr>Natural Selection</vt:lpstr>
      <vt:lpstr>Natural Selection</vt:lpstr>
      <vt:lpstr>Natural Selection</vt:lpstr>
      <vt:lpstr>Darwin’s Dilemma</vt:lpstr>
      <vt:lpstr>Darwin’s Dilemma</vt:lpstr>
      <vt:lpstr>Observation and Inference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iLLuSioN</dc:creator>
  <cp:lastModifiedBy>iLLuSioN</cp:lastModifiedBy>
  <cp:revision>10</cp:revision>
  <dcterms:created xsi:type="dcterms:W3CDTF">2009-02-09T04:56:58Z</dcterms:created>
  <dcterms:modified xsi:type="dcterms:W3CDTF">2009-02-09T11:37:54Z</dcterms:modified>
</cp:coreProperties>
</file>