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990D2-BEC0-4288-B2ED-08F302FB763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5F11-594C-4FA8-B6A4-A054EBDB88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10</a:t>
            </a:r>
            <a:br>
              <a:rPr lang="en-US" dirty="0"/>
            </a:br>
            <a:r>
              <a:rPr lang="en-US" dirty="0"/>
              <a:t>Population Unit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0449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2400" y="115888"/>
            <a:ext cx="3455988" cy="6624637"/>
          </a:xfrm>
          <a:prstGeom prst="rect">
            <a:avLst/>
          </a:prstGeom>
          <a:noFill/>
        </p:spPr>
      </p:pic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1927225" y="23813"/>
            <a:ext cx="76041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World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1476375" y="747713"/>
            <a:ext cx="1211263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Developed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countries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6" name="Text Box 30"/>
          <p:cNvSpPr txBox="1">
            <a:spLocks noChangeArrowheads="1"/>
          </p:cNvSpPr>
          <p:nvPr/>
        </p:nvSpPr>
        <p:spPr bwMode="auto">
          <a:xfrm>
            <a:off x="1408113" y="1433513"/>
            <a:ext cx="1279525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Developing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countries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1927225" y="2119313"/>
            <a:ext cx="76041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Africa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4" name="Text Box 28"/>
          <p:cNvSpPr txBox="1">
            <a:spLocks noChangeArrowheads="1"/>
          </p:cNvSpPr>
          <p:nvPr/>
        </p:nvSpPr>
        <p:spPr bwMode="auto">
          <a:xfrm>
            <a:off x="1701800" y="2817813"/>
            <a:ext cx="985838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Latin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America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3" name="Text Box 27"/>
          <p:cNvSpPr txBox="1">
            <a:spLocks noChangeArrowheads="1"/>
          </p:cNvSpPr>
          <p:nvPr/>
        </p:nvSpPr>
        <p:spPr bwMode="auto">
          <a:xfrm>
            <a:off x="2074863" y="3516313"/>
            <a:ext cx="6127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Asia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2" name="Text Box 26"/>
          <p:cNvSpPr txBox="1">
            <a:spLocks noChangeArrowheads="1"/>
          </p:cNvSpPr>
          <p:nvPr/>
        </p:nvSpPr>
        <p:spPr bwMode="auto">
          <a:xfrm>
            <a:off x="1712913" y="4214813"/>
            <a:ext cx="974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Oceania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1" name="Text Box 25"/>
          <p:cNvSpPr txBox="1">
            <a:spLocks noChangeArrowheads="1"/>
          </p:cNvSpPr>
          <p:nvPr/>
        </p:nvSpPr>
        <p:spPr bwMode="auto">
          <a:xfrm>
            <a:off x="1701800" y="4900613"/>
            <a:ext cx="985838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North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America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1803400" y="5624513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Europe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9" name="Text Box 23"/>
          <p:cNvSpPr txBox="1">
            <a:spLocks noChangeArrowheads="1"/>
          </p:cNvSpPr>
          <p:nvPr/>
        </p:nvSpPr>
        <p:spPr bwMode="auto">
          <a:xfrm>
            <a:off x="4968875" y="98425"/>
            <a:ext cx="22733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 children per woman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8" name="Text Box 22"/>
          <p:cNvSpPr txBox="1">
            <a:spLocks noChangeArrowheads="1"/>
          </p:cNvSpPr>
          <p:nvPr/>
        </p:nvSpPr>
        <p:spPr bwMode="auto">
          <a:xfrm>
            <a:off x="4030663" y="3651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3851275" y="7842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3468688" y="10763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5" name="Text Box 19"/>
          <p:cNvSpPr txBox="1">
            <a:spLocks noChangeArrowheads="1"/>
          </p:cNvSpPr>
          <p:nvPr/>
        </p:nvSpPr>
        <p:spPr bwMode="auto">
          <a:xfrm>
            <a:off x="5611813" y="14700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4165600" y="17367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5661025" y="21812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5097463" y="24606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5.1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5334000" y="28670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5.9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4103688" y="31337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5348288" y="35782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5.9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4103688" y="38322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4454525" y="42894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3.8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3800475" y="45307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4289425" y="49752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651250" y="52419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927475" y="56737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3389313" y="594042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1.4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108575" y="6486525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153150" y="6483350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2004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5943600" y="2667000"/>
            <a:ext cx="2743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TFR comparison between 1950 and 2004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 rot="-5400000">
            <a:off x="-1224756" y="1413669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93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938" y="898525"/>
            <a:ext cx="7643812" cy="4722813"/>
          </a:xfrm>
          <a:prstGeom prst="rect">
            <a:avLst/>
          </a:prstGeom>
          <a:noFill/>
        </p:spPr>
      </p:pic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674688" y="1212850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674688" y="1670050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90" name="Text Box 26"/>
          <p:cNvSpPr txBox="1">
            <a:spLocks noChangeArrowheads="1"/>
          </p:cNvSpPr>
          <p:nvPr/>
        </p:nvSpPr>
        <p:spPr bwMode="auto">
          <a:xfrm>
            <a:off x="674688" y="2165350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674688" y="265747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8" name="Text Box 24"/>
          <p:cNvSpPr txBox="1">
            <a:spLocks noChangeArrowheads="1"/>
          </p:cNvSpPr>
          <p:nvPr/>
        </p:nvSpPr>
        <p:spPr bwMode="auto">
          <a:xfrm>
            <a:off x="674688" y="314007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7" name="Text Box 23"/>
          <p:cNvSpPr txBox="1">
            <a:spLocks noChangeArrowheads="1"/>
          </p:cNvSpPr>
          <p:nvPr/>
        </p:nvSpPr>
        <p:spPr bwMode="auto">
          <a:xfrm>
            <a:off x="674688" y="2889250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6" name="Line 22"/>
          <p:cNvSpPr>
            <a:spLocks noChangeShapeType="1"/>
          </p:cNvSpPr>
          <p:nvPr/>
        </p:nvSpPr>
        <p:spPr bwMode="auto">
          <a:xfrm flipH="1" flipV="1">
            <a:off x="1046163" y="3095625"/>
            <a:ext cx="114300" cy="127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674688" y="363537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674688" y="411797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674688" y="4613275"/>
            <a:ext cx="4667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0.5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844550" y="4983163"/>
            <a:ext cx="2968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1127125" y="51641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1919288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2713038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1940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3506788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4298950" y="51641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1960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5092700" y="51641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1970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886450" y="51641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1980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6678613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1990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7472363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8266113" y="51641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721225" y="5608638"/>
            <a:ext cx="6254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Year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 rot="-5400000">
            <a:off x="-575469" y="2817019"/>
            <a:ext cx="1900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Births per woman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605213" y="3917950"/>
            <a:ext cx="1290637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Baby boom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(1946-64)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Are we stable?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018213" y="3921125"/>
            <a:ext cx="1504950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Replacement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level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304800" y="594360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Population graph of the US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lowers the birth rate?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later (or older) the children enter the work force </a:t>
            </a:r>
          </a:p>
          <a:p>
            <a:r>
              <a:rPr lang="en-US" dirty="0" smtClean="0"/>
              <a:t>The higher the cost of raising and educating children </a:t>
            </a:r>
          </a:p>
          <a:p>
            <a:r>
              <a:rPr lang="en-US" dirty="0" smtClean="0"/>
              <a:t>Availability of retirement/pension systems </a:t>
            </a:r>
          </a:p>
          <a:p>
            <a:r>
              <a:rPr lang="en-US" dirty="0" smtClean="0"/>
              <a:t>Families living in urban areas. </a:t>
            </a:r>
          </a:p>
          <a:p>
            <a:r>
              <a:rPr lang="en-US" dirty="0" smtClean="0"/>
              <a:t>Higher education and employment rates of women. </a:t>
            </a:r>
          </a:p>
          <a:p>
            <a:r>
              <a:rPr lang="en-US" dirty="0" smtClean="0"/>
              <a:t>Lower infant mortality rate </a:t>
            </a:r>
          </a:p>
          <a:p>
            <a:r>
              <a:rPr lang="en-US" dirty="0" smtClean="0"/>
              <a:t>Higher age at marriage </a:t>
            </a:r>
          </a:p>
          <a:p>
            <a:r>
              <a:rPr lang="en-US" dirty="0" smtClean="0"/>
              <a:t>Availability of legal abortions </a:t>
            </a:r>
          </a:p>
          <a:p>
            <a:r>
              <a:rPr lang="en-US" dirty="0" smtClean="0"/>
              <a:t>Reliable birth control methods </a:t>
            </a:r>
          </a:p>
          <a:p>
            <a:r>
              <a:rPr lang="en-US" dirty="0" smtClean="0"/>
              <a:t>Religious and cultural beliefs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512" name="Rectangle 24"/>
          <p:cNvSpPr>
            <a:spLocks noChangeArrowheads="1"/>
          </p:cNvSpPr>
          <p:nvPr/>
        </p:nvSpPr>
        <p:spPr bwMode="auto">
          <a:xfrm>
            <a:off x="6553200" y="26670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What works…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63511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0" y="3365500"/>
            <a:ext cx="2751138" cy="3406775"/>
          </a:xfrm>
          <a:prstGeom prst="rect">
            <a:avLst/>
          </a:prstGeom>
          <a:noFill/>
        </p:spPr>
      </p:pic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927100" y="463550"/>
            <a:ext cx="20589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Extremely Effective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927100" y="2879725"/>
            <a:ext cx="17081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Highly Effective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927100" y="1044575"/>
            <a:ext cx="167481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Total abstinence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927100" y="1603375"/>
            <a:ext cx="12350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Sterilization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927100" y="2187575"/>
            <a:ext cx="12573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Vaginal ring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927100" y="3286125"/>
            <a:ext cx="2149475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IUD with slow-release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hormones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927100" y="3959225"/>
            <a:ext cx="20018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IUD plus spermicide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927100" y="4403725"/>
            <a:ext cx="1846263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Vaginal pouch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(“female condom”)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927100" y="5076825"/>
            <a:ext cx="5334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IUD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927100" y="5546725"/>
            <a:ext cx="2171700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Condom (good brand)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plus spermicide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927100" y="6245225"/>
            <a:ext cx="18335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Oral contraceptive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6027738" y="1247775"/>
            <a:ext cx="70326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100%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6027738" y="1819275"/>
            <a:ext cx="76041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99.6%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5989638" y="2378075"/>
            <a:ext cx="88423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98-99%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042025" y="35274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6054725" y="40862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6016625" y="46450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97%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978525" y="52292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95%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978525" y="57880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95%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5915025" y="63468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93%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6156325" y="101600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1525" y="1063625"/>
            <a:ext cx="2740025" cy="174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5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1600" y="920750"/>
            <a:ext cx="2760663" cy="2901950"/>
          </a:xfrm>
          <a:prstGeom prst="rect">
            <a:avLst/>
          </a:prstGeom>
          <a:noFill/>
        </p:spPr>
      </p:pic>
      <p:pic>
        <p:nvPicPr>
          <p:cNvPr id="65553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1600" y="4832350"/>
            <a:ext cx="1614488" cy="1482725"/>
          </a:xfrm>
          <a:prstGeom prst="rect">
            <a:avLst/>
          </a:prstGeom>
          <a:noFill/>
        </p:spPr>
      </p:pic>
      <p:sp>
        <p:nvSpPr>
          <p:cNvPr id="65551" name="Rectangle 15"/>
          <p:cNvSpPr>
            <a:spLocks noChangeArrowheads="1"/>
          </p:cNvSpPr>
          <p:nvPr/>
        </p:nvSpPr>
        <p:spPr bwMode="auto">
          <a:xfrm>
            <a:off x="5867400" y="3352800"/>
            <a:ext cx="3276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What doesn’t…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1422400" y="381000"/>
            <a:ext cx="2160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Moderately Effective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1422400" y="4352925"/>
            <a:ext cx="116681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Unreliable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1387475" y="881063"/>
            <a:ext cx="2422525" cy="13144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Spermicide (creams,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jellies, suppositories)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Rhythm method (daily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temperature readings)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1404938" y="2509838"/>
            <a:ext cx="118903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Withdrawal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1370013" y="3171825"/>
            <a:ext cx="22733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Condom (cheap brand)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1422400" y="4848225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Douche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1422400" y="5648325"/>
            <a:ext cx="20367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Chance (no method)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6651625" y="12033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75%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6600825" y="19272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74%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6588125" y="26384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74%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6499225" y="33623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70%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5508625" y="51149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40%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441825" y="5838825"/>
            <a:ext cx="59055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6156325" y="101600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Delaying death…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Improvements in health care, nutrition, sanitation, water supplies lead to a higher life expectancy. </a:t>
            </a:r>
          </a:p>
          <a:p>
            <a:r>
              <a:rPr lang="en-US" dirty="0" smtClean="0"/>
              <a:t>Global life expectancy = 67 years </a:t>
            </a:r>
          </a:p>
          <a:p>
            <a:r>
              <a:rPr lang="en-US" dirty="0" smtClean="0"/>
              <a:t>Developed country life expectancy = 77 years. </a:t>
            </a:r>
          </a:p>
          <a:p>
            <a:r>
              <a:rPr lang="en-US" dirty="0" smtClean="0"/>
              <a:t>Developing country life expectancy = 65 years </a:t>
            </a:r>
          </a:p>
          <a:p>
            <a:r>
              <a:rPr lang="en-US" dirty="0" smtClean="0"/>
              <a:t>Africa life expectancy = 49 years!!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“Give me your poor…”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Only 3 countries encourage immigration </a:t>
            </a:r>
          </a:p>
          <a:p>
            <a:r>
              <a:rPr lang="en-US" dirty="0" smtClean="0"/>
              <a:t>Canada </a:t>
            </a:r>
          </a:p>
          <a:p>
            <a:r>
              <a:rPr lang="en-US" dirty="0" smtClean="0"/>
              <a:t>Australia </a:t>
            </a:r>
          </a:p>
          <a:p>
            <a:r>
              <a:rPr lang="en-US" dirty="0" smtClean="0"/>
              <a:t>United State </a:t>
            </a:r>
          </a:p>
          <a:p>
            <a:r>
              <a:rPr lang="en-US" dirty="0" smtClean="0"/>
              <a:t>Public polls show that American citizens support limiting immigration (58%) </a:t>
            </a:r>
          </a:p>
          <a:p>
            <a:r>
              <a:rPr lang="en-US" dirty="0" smtClean="0"/>
              <a:t>1995, US Commission on Immigration Reform recommended reducing illegal immigrants to 550,000 a year in the future </a:t>
            </a:r>
          </a:p>
          <a:p>
            <a:r>
              <a:rPr lang="en-US" dirty="0" smtClean="0"/>
              <a:t>Cracking down on </a:t>
            </a:r>
            <a:r>
              <a:rPr lang="en-US" dirty="0" err="1" smtClean="0"/>
              <a:t>illegals</a:t>
            </a:r>
            <a:r>
              <a:rPr lang="en-US" dirty="0" smtClean="0"/>
              <a:t> might lead to discrimination of legal (and tax paying) immigrants????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 Structure Diagrams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•What they tell us: </a:t>
            </a:r>
          </a:p>
          <a:p>
            <a:r>
              <a:rPr lang="en-US" dirty="0" smtClean="0"/>
              <a:t>–Distribution of males and females </a:t>
            </a:r>
          </a:p>
          <a:p>
            <a:r>
              <a:rPr lang="en-US" dirty="0" smtClean="0"/>
              <a:t>–Distribution of age groups </a:t>
            </a:r>
          </a:p>
          <a:p>
            <a:r>
              <a:rPr lang="en-US" dirty="0" smtClean="0"/>
              <a:t>–Distribution of age categories (pre-reproductive, etc) </a:t>
            </a:r>
          </a:p>
          <a:p>
            <a:r>
              <a:rPr lang="en-US" dirty="0" smtClean="0"/>
              <a:t>–Shape of diagram allows predictions of future populations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77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688" y="365125"/>
            <a:ext cx="3640137" cy="3597275"/>
          </a:xfrm>
          <a:prstGeom prst="rect">
            <a:avLst/>
          </a:prstGeom>
          <a:noFill/>
        </p:spPr>
      </p:pic>
      <p:pic>
        <p:nvPicPr>
          <p:cNvPr id="6657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9500" y="333375"/>
            <a:ext cx="2228850" cy="3640138"/>
          </a:xfrm>
          <a:prstGeom prst="rect">
            <a:avLst/>
          </a:prstGeom>
          <a:noFill/>
        </p:spPr>
      </p:pic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1803400" y="703263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2644775" y="703263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1770063" y="3967163"/>
            <a:ext cx="1516062" cy="1069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Rapid Growth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Guatemala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Nigeria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Saudi Arabia</a:t>
            </a: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6565900" y="3967163"/>
            <a:ext cx="1425575" cy="1069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Slow Growth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United States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Australia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Canada</a:t>
            </a: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6400800" y="703263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7585075" y="703263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6565" name="Group 5"/>
          <p:cNvGrpSpPr>
            <a:grpSpLocks/>
          </p:cNvGrpSpPr>
          <p:nvPr/>
        </p:nvGrpSpPr>
        <p:grpSpPr bwMode="auto">
          <a:xfrm>
            <a:off x="800100" y="5607050"/>
            <a:ext cx="4611688" cy="220663"/>
            <a:chOff x="504" y="4004"/>
            <a:chExt cx="2905" cy="139"/>
          </a:xfrm>
        </p:grpSpPr>
        <p:pic>
          <p:nvPicPr>
            <p:cNvPr id="6656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3" y="4004"/>
              <a:ext cx="2896" cy="139"/>
            </a:xfrm>
            <a:prstGeom prst="rect">
              <a:avLst/>
            </a:prstGeom>
            <a:noFill/>
          </p:spPr>
        </p:pic>
        <p:sp>
          <p:nvSpPr>
            <p:cNvPr id="66568" name="Rectangle 8"/>
            <p:cNvSpPr>
              <a:spLocks noChangeArrowheads="1"/>
            </p:cNvSpPr>
            <p:nvPr/>
          </p:nvSpPr>
          <p:spPr bwMode="auto">
            <a:xfrm>
              <a:off x="504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67" name="Rectangle 7"/>
            <p:cNvSpPr>
              <a:spLocks noChangeArrowheads="1"/>
            </p:cNvSpPr>
            <p:nvPr/>
          </p:nvSpPr>
          <p:spPr bwMode="auto">
            <a:xfrm>
              <a:off x="1776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66" name="Rectangle 6"/>
            <p:cNvSpPr>
              <a:spLocks noChangeArrowheads="1"/>
            </p:cNvSpPr>
            <p:nvPr/>
          </p:nvSpPr>
          <p:spPr bwMode="auto">
            <a:xfrm>
              <a:off x="3144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204913" y="5567363"/>
            <a:ext cx="1023937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0-14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257550" y="5567363"/>
            <a:ext cx="112236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15-44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5410200" y="5567363"/>
            <a:ext cx="1227138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45-85+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3175" y="6554788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0673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988" y="330200"/>
            <a:ext cx="2422525" cy="3638550"/>
          </a:xfrm>
          <a:prstGeom prst="rect">
            <a:avLst/>
          </a:prstGeom>
          <a:noFill/>
        </p:spPr>
      </p:pic>
      <p:pic>
        <p:nvPicPr>
          <p:cNvPr id="7067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4813" y="333375"/>
            <a:ext cx="2741612" cy="3632200"/>
          </a:xfrm>
          <a:prstGeom prst="rect">
            <a:avLst/>
          </a:prstGeom>
          <a:noFill/>
        </p:spPr>
      </p:pic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1430338" y="3970338"/>
            <a:ext cx="1392237" cy="1069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Zero Growth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Spain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Austria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Greece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5957888" y="3970338"/>
            <a:ext cx="1800225" cy="1069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Negative</a:t>
            </a: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Growth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Germany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Bulgaria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Sweden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1193800" y="639763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2555875" y="639763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5626100" y="639763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7496175" y="639763"/>
            <a:ext cx="88423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0661" name="Group 5"/>
          <p:cNvGrpSpPr>
            <a:grpSpLocks/>
          </p:cNvGrpSpPr>
          <p:nvPr/>
        </p:nvGrpSpPr>
        <p:grpSpPr bwMode="auto">
          <a:xfrm>
            <a:off x="800100" y="5632450"/>
            <a:ext cx="4611688" cy="220663"/>
            <a:chOff x="504" y="4004"/>
            <a:chExt cx="2905" cy="139"/>
          </a:xfrm>
        </p:grpSpPr>
        <p:pic>
          <p:nvPicPr>
            <p:cNvPr id="70665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3" y="4004"/>
              <a:ext cx="2896" cy="139"/>
            </a:xfrm>
            <a:prstGeom prst="rect">
              <a:avLst/>
            </a:prstGeom>
            <a:noFill/>
          </p:spPr>
        </p:pic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504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63" name="Rectangle 7"/>
            <p:cNvSpPr>
              <a:spLocks noChangeArrowheads="1"/>
            </p:cNvSpPr>
            <p:nvPr/>
          </p:nvSpPr>
          <p:spPr bwMode="auto">
            <a:xfrm>
              <a:off x="1776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62" name="Rectangle 6"/>
            <p:cNvSpPr>
              <a:spLocks noChangeArrowheads="1"/>
            </p:cNvSpPr>
            <p:nvPr/>
          </p:nvSpPr>
          <p:spPr bwMode="auto">
            <a:xfrm>
              <a:off x="3144" y="4008"/>
              <a:ext cx="256" cy="12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204913" y="5592763"/>
            <a:ext cx="1023937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0-14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257550" y="5592763"/>
            <a:ext cx="112236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15-44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5410200" y="5592763"/>
            <a:ext cx="1227138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Ages 45-85+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3175" y="6554788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20000"/>
          </a:bodyPr>
          <a:lstStyle/>
          <a:p>
            <a:r>
              <a:rPr lang="en-US" sz="3900" b="1" dirty="0" smtClean="0"/>
              <a:t>First, the good news</a:t>
            </a:r>
          </a:p>
          <a:p>
            <a:pPr>
              <a:buNone/>
            </a:pPr>
            <a:r>
              <a:rPr lang="en-US" dirty="0" smtClean="0"/>
              <a:t>•Population can be controlled! Thailand reduced their growth rate from 3.2% to 0.8% in only 15 years.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they do it?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Increased economic roles for women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Advances in woman rights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Government support of family planning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Free condoms/contraception handed out on the streets!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Advertisements for contraception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Encouraging married couples to use contraception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533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Where are you?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71713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714500"/>
            <a:ext cx="8583613" cy="2146300"/>
          </a:xfrm>
          <a:prstGeom prst="rect">
            <a:avLst/>
          </a:prstGeom>
          <a:noFill/>
        </p:spPr>
      </p:pic>
      <p:sp>
        <p:nvSpPr>
          <p:cNvPr id="71712" name="Text Box 32"/>
          <p:cNvSpPr txBox="1">
            <a:spLocks noChangeArrowheads="1"/>
          </p:cNvSpPr>
          <p:nvPr/>
        </p:nvSpPr>
        <p:spPr bwMode="auto">
          <a:xfrm>
            <a:off x="188913" y="1685925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11" name="Text Box 31"/>
          <p:cNvSpPr txBox="1">
            <a:spLocks noChangeArrowheads="1"/>
          </p:cNvSpPr>
          <p:nvPr/>
        </p:nvSpPr>
        <p:spPr bwMode="auto">
          <a:xfrm>
            <a:off x="188913" y="1901825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10" name="Text Box 30"/>
          <p:cNvSpPr txBox="1">
            <a:spLocks noChangeArrowheads="1"/>
          </p:cNvSpPr>
          <p:nvPr/>
        </p:nvSpPr>
        <p:spPr bwMode="auto">
          <a:xfrm>
            <a:off x="188913" y="2119313"/>
            <a:ext cx="354012" cy="274637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188913" y="2327275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8" name="Text Box 28"/>
          <p:cNvSpPr txBox="1">
            <a:spLocks noChangeArrowheads="1"/>
          </p:cNvSpPr>
          <p:nvPr/>
        </p:nvSpPr>
        <p:spPr bwMode="auto">
          <a:xfrm>
            <a:off x="188913" y="2517775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7" name="Text Box 27"/>
          <p:cNvSpPr txBox="1">
            <a:spLocks noChangeArrowheads="1"/>
          </p:cNvSpPr>
          <p:nvPr/>
        </p:nvSpPr>
        <p:spPr bwMode="auto">
          <a:xfrm>
            <a:off x="188913" y="2717800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6" name="Text Box 26"/>
          <p:cNvSpPr txBox="1">
            <a:spLocks noChangeArrowheads="1"/>
          </p:cNvSpPr>
          <p:nvPr/>
        </p:nvSpPr>
        <p:spPr bwMode="auto">
          <a:xfrm>
            <a:off x="188913" y="2925763"/>
            <a:ext cx="354012" cy="274637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5" name="Text Box 25"/>
          <p:cNvSpPr txBox="1">
            <a:spLocks noChangeArrowheads="1"/>
          </p:cNvSpPr>
          <p:nvPr/>
        </p:nvSpPr>
        <p:spPr bwMode="auto">
          <a:xfrm>
            <a:off x="188913" y="3132138"/>
            <a:ext cx="354012" cy="274637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188913" y="3328988"/>
            <a:ext cx="354012" cy="274637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188913" y="3536950"/>
            <a:ext cx="3540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274638" y="3717925"/>
            <a:ext cx="268287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 rot="-5400000">
            <a:off x="-1063625" y="2554288"/>
            <a:ext cx="2452687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Births per thousand population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230188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1085850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1939925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2787650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1940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3633788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4464050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1960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5302250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1970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6148388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1980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6994525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1990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7832725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2000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8680450" y="3886200"/>
            <a:ext cx="523875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4471988" y="4216400"/>
            <a:ext cx="514350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Year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763588" y="3416300"/>
            <a:ext cx="1157287" cy="4572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Demographic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transition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2122488" y="3505200"/>
            <a:ext cx="1014412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Depression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679700" y="3233738"/>
            <a:ext cx="1589088" cy="274637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End of World War II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3708400" y="3505200"/>
            <a:ext cx="1014413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Baby boom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5100638" y="3505200"/>
            <a:ext cx="920750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Baby bust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6396038" y="3505200"/>
            <a:ext cx="1411287" cy="27463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Echo baby boom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6248400" y="4953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Berlin Sans FB" pitchFamily="34" charset="0"/>
                <a:cs typeface="Arial" pitchFamily="34" charset="0"/>
              </a:rPr>
              <a:t>You are here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681" name="Line 1"/>
          <p:cNvSpPr>
            <a:spLocks noChangeShapeType="1"/>
          </p:cNvSpPr>
          <p:nvPr/>
        </p:nvSpPr>
        <p:spPr bwMode="auto">
          <a:xfrm flipV="1">
            <a:off x="7391400" y="3886200"/>
            <a:ext cx="0" cy="1066800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2735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00013"/>
            <a:ext cx="6500813" cy="5487987"/>
          </a:xfrm>
          <a:prstGeom prst="rect">
            <a:avLst/>
          </a:prstGeom>
          <a:noFill/>
        </p:spPr>
      </p:pic>
      <p:sp>
        <p:nvSpPr>
          <p:cNvPr id="72734" name="Text Box 30"/>
          <p:cNvSpPr txBox="1">
            <a:spLocks noChangeArrowheads="1"/>
          </p:cNvSpPr>
          <p:nvPr/>
        </p:nvSpPr>
        <p:spPr bwMode="auto">
          <a:xfrm>
            <a:off x="493713" y="26193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33" name="Text Box 29"/>
          <p:cNvSpPr txBox="1">
            <a:spLocks noChangeArrowheads="1"/>
          </p:cNvSpPr>
          <p:nvPr/>
        </p:nvSpPr>
        <p:spPr bwMode="auto">
          <a:xfrm>
            <a:off x="493713" y="87788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32" name="Text Box 28"/>
          <p:cNvSpPr txBox="1">
            <a:spLocks noChangeArrowheads="1"/>
          </p:cNvSpPr>
          <p:nvPr/>
        </p:nvSpPr>
        <p:spPr bwMode="auto">
          <a:xfrm>
            <a:off x="493713" y="149383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493713" y="210978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30" name="Text Box 26"/>
          <p:cNvSpPr txBox="1">
            <a:spLocks noChangeArrowheads="1"/>
          </p:cNvSpPr>
          <p:nvPr/>
        </p:nvSpPr>
        <p:spPr bwMode="auto">
          <a:xfrm>
            <a:off x="493713" y="272573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493713" y="334168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493713" y="395763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606425" y="4573588"/>
            <a:ext cx="2968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606425" y="5189538"/>
            <a:ext cx="2968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687388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1277938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1970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1866900" y="54435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1990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2457450" y="54435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3046413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3635375" y="54435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4225925" y="54435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2070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4814888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2090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5405438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5994400" y="5443538"/>
            <a:ext cx="636588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2130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6583363" y="5443538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2150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3713163" y="5900738"/>
            <a:ext cx="6254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Year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 rot="-5400000">
            <a:off x="-881063" y="2527301"/>
            <a:ext cx="21367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 Distribution (%)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2708" name="Group 4"/>
          <p:cNvGrpSpPr>
            <a:grpSpLocks/>
          </p:cNvGrpSpPr>
          <p:nvPr/>
        </p:nvGrpSpPr>
        <p:grpSpPr bwMode="auto">
          <a:xfrm>
            <a:off x="260350" y="6521450"/>
            <a:ext cx="4489450" cy="190500"/>
            <a:chOff x="164" y="4108"/>
            <a:chExt cx="2828" cy="120"/>
          </a:xfrm>
        </p:grpSpPr>
        <p:pic>
          <p:nvPicPr>
            <p:cNvPr id="7271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8" y="4112"/>
              <a:ext cx="2822" cy="116"/>
            </a:xfrm>
            <a:prstGeom prst="rect">
              <a:avLst/>
            </a:prstGeom>
            <a:noFill/>
          </p:spPr>
        </p:pic>
        <p:sp>
          <p:nvSpPr>
            <p:cNvPr id="72711" name="Rectangle 7"/>
            <p:cNvSpPr>
              <a:spLocks noChangeArrowheads="1"/>
            </p:cNvSpPr>
            <p:nvPr/>
          </p:nvSpPr>
          <p:spPr bwMode="auto">
            <a:xfrm>
              <a:off x="164" y="4116"/>
              <a:ext cx="264" cy="11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10" name="Rectangle 6"/>
            <p:cNvSpPr>
              <a:spLocks noChangeArrowheads="1"/>
            </p:cNvSpPr>
            <p:nvPr/>
          </p:nvSpPr>
          <p:spPr bwMode="auto">
            <a:xfrm>
              <a:off x="1412" y="4112"/>
              <a:ext cx="264" cy="11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09" name="Rectangle 5"/>
            <p:cNvSpPr>
              <a:spLocks noChangeArrowheads="1"/>
            </p:cNvSpPr>
            <p:nvPr/>
          </p:nvSpPr>
          <p:spPr bwMode="auto">
            <a:xfrm>
              <a:off x="2728" y="4108"/>
              <a:ext cx="264" cy="11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85800" y="6470650"/>
            <a:ext cx="130016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Under age 15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670175" y="6469063"/>
            <a:ext cx="1419225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 60 or over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4775200" y="6469063"/>
            <a:ext cx="1419225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Age 80 or over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Demographic Transition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381000" y="11430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Preindustrial stage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little population growth.  Living conditions are harsh. High birth and high death rate.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Transitional stage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start of industrialization, higher food production, health care.  Population booms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Industrial stage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 industry, medical care, etc now well established.  Population growth slows.  Most developed countries in this stage.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Postindustrial stage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 birth rate declines, population stable, then slowly decreases.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4785" name="Group 33"/>
          <p:cNvGrpSpPr>
            <a:grpSpLocks/>
          </p:cNvGrpSpPr>
          <p:nvPr/>
        </p:nvGrpSpPr>
        <p:grpSpPr bwMode="auto">
          <a:xfrm>
            <a:off x="26988" y="1301750"/>
            <a:ext cx="9093200" cy="3619500"/>
            <a:chOff x="8" y="1103"/>
            <a:chExt cx="5728" cy="2280"/>
          </a:xfrm>
        </p:grpSpPr>
        <p:pic>
          <p:nvPicPr>
            <p:cNvPr id="74799" name="Picture 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0" y="1122"/>
              <a:ext cx="4745" cy="2182"/>
            </a:xfrm>
            <a:prstGeom prst="rect">
              <a:avLst/>
            </a:prstGeom>
            <a:noFill/>
          </p:spPr>
        </p:pic>
        <p:sp>
          <p:nvSpPr>
            <p:cNvPr id="74798" name="Text Box 46"/>
            <p:cNvSpPr txBox="1">
              <a:spLocks noChangeArrowheads="1"/>
            </p:cNvSpPr>
            <p:nvPr/>
          </p:nvSpPr>
          <p:spPr bwMode="auto">
            <a:xfrm>
              <a:off x="5371" y="3183"/>
              <a:ext cx="340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Low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7" name="Text Box 45"/>
            <p:cNvSpPr txBox="1">
              <a:spLocks noChangeArrowheads="1"/>
            </p:cNvSpPr>
            <p:nvPr/>
          </p:nvSpPr>
          <p:spPr bwMode="auto">
            <a:xfrm>
              <a:off x="5371" y="1103"/>
              <a:ext cx="365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High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6" name="Text Box 44"/>
            <p:cNvSpPr txBox="1">
              <a:spLocks noChangeArrowheads="1"/>
            </p:cNvSpPr>
            <p:nvPr/>
          </p:nvSpPr>
          <p:spPr bwMode="auto">
            <a:xfrm rot="-5400000">
              <a:off x="4845" y="2089"/>
              <a:ext cx="1392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Relative population size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5" name="Text Box 43"/>
            <p:cNvSpPr txBox="1">
              <a:spLocks noChangeArrowheads="1"/>
            </p:cNvSpPr>
            <p:nvPr/>
          </p:nvSpPr>
          <p:spPr bwMode="auto">
            <a:xfrm rot="-5400000">
              <a:off x="-635" y="1936"/>
              <a:ext cx="1585" cy="300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Birth rate and death rate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(number per 1,000 per year)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4" name="Text Box 42"/>
            <p:cNvSpPr txBox="1">
              <a:spLocks noChangeArrowheads="1"/>
            </p:cNvSpPr>
            <p:nvPr/>
          </p:nvSpPr>
          <p:spPr bwMode="auto">
            <a:xfrm>
              <a:off x="400" y="1159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3" name="Text Box 41"/>
            <p:cNvSpPr txBox="1">
              <a:spLocks noChangeArrowheads="1"/>
            </p:cNvSpPr>
            <p:nvPr/>
          </p:nvSpPr>
          <p:spPr bwMode="auto">
            <a:xfrm>
              <a:off x="400" y="1413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70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2" name="Text Box 40"/>
            <p:cNvSpPr txBox="1">
              <a:spLocks noChangeArrowheads="1"/>
            </p:cNvSpPr>
            <p:nvPr/>
          </p:nvSpPr>
          <p:spPr bwMode="auto">
            <a:xfrm>
              <a:off x="400" y="1667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1" name="Text Box 39"/>
            <p:cNvSpPr txBox="1">
              <a:spLocks noChangeArrowheads="1"/>
            </p:cNvSpPr>
            <p:nvPr/>
          </p:nvSpPr>
          <p:spPr bwMode="auto">
            <a:xfrm>
              <a:off x="400" y="1921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90" name="Text Box 38"/>
            <p:cNvSpPr txBox="1">
              <a:spLocks noChangeArrowheads="1"/>
            </p:cNvSpPr>
            <p:nvPr/>
          </p:nvSpPr>
          <p:spPr bwMode="auto">
            <a:xfrm>
              <a:off x="400" y="2175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89" name="Text Box 37"/>
            <p:cNvSpPr txBox="1">
              <a:spLocks noChangeArrowheads="1"/>
            </p:cNvSpPr>
            <p:nvPr/>
          </p:nvSpPr>
          <p:spPr bwMode="auto">
            <a:xfrm>
              <a:off x="400" y="2429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88" name="Text Box 36"/>
            <p:cNvSpPr txBox="1">
              <a:spLocks noChangeArrowheads="1"/>
            </p:cNvSpPr>
            <p:nvPr/>
          </p:nvSpPr>
          <p:spPr bwMode="auto">
            <a:xfrm>
              <a:off x="400" y="2683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87" name="Text Box 35"/>
            <p:cNvSpPr txBox="1">
              <a:spLocks noChangeArrowheads="1"/>
            </p:cNvSpPr>
            <p:nvPr/>
          </p:nvSpPr>
          <p:spPr bwMode="auto">
            <a:xfrm>
              <a:off x="400" y="2937"/>
              <a:ext cx="241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786" name="Text Box 34"/>
            <p:cNvSpPr txBox="1">
              <a:spLocks noChangeArrowheads="1"/>
            </p:cNvSpPr>
            <p:nvPr/>
          </p:nvSpPr>
          <p:spPr bwMode="auto">
            <a:xfrm>
              <a:off x="462" y="3191"/>
              <a:ext cx="178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4773" name="Group 21"/>
          <p:cNvGrpSpPr>
            <a:grpSpLocks/>
          </p:cNvGrpSpPr>
          <p:nvPr/>
        </p:nvGrpSpPr>
        <p:grpSpPr bwMode="auto">
          <a:xfrm>
            <a:off x="1028700" y="965200"/>
            <a:ext cx="7391400" cy="584200"/>
            <a:chOff x="648" y="808"/>
            <a:chExt cx="4656" cy="368"/>
          </a:xfrm>
        </p:grpSpPr>
        <p:grpSp>
          <p:nvGrpSpPr>
            <p:cNvPr id="74778" name="Group 26"/>
            <p:cNvGrpSpPr>
              <a:grpSpLocks/>
            </p:cNvGrpSpPr>
            <p:nvPr/>
          </p:nvGrpSpPr>
          <p:grpSpPr bwMode="auto">
            <a:xfrm>
              <a:off x="648" y="960"/>
              <a:ext cx="4656" cy="216"/>
              <a:chOff x="648" y="960"/>
              <a:chExt cx="4656" cy="216"/>
            </a:xfrm>
          </p:grpSpPr>
          <p:sp>
            <p:nvSpPr>
              <p:cNvPr id="74784" name="Line 32"/>
              <p:cNvSpPr>
                <a:spLocks noChangeShapeType="1"/>
              </p:cNvSpPr>
              <p:nvPr/>
            </p:nvSpPr>
            <p:spPr bwMode="auto">
              <a:xfrm flipV="1">
                <a:off x="648" y="960"/>
                <a:ext cx="0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83" name="Line 31"/>
              <p:cNvSpPr>
                <a:spLocks noChangeShapeType="1"/>
              </p:cNvSpPr>
              <p:nvPr/>
            </p:nvSpPr>
            <p:spPr bwMode="auto">
              <a:xfrm flipV="1">
                <a:off x="1288" y="960"/>
                <a:ext cx="0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82" name="Line 30"/>
              <p:cNvSpPr>
                <a:spLocks noChangeShapeType="1"/>
              </p:cNvSpPr>
              <p:nvPr/>
            </p:nvSpPr>
            <p:spPr bwMode="auto">
              <a:xfrm flipV="1">
                <a:off x="3384" y="960"/>
                <a:ext cx="0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81" name="Line 29"/>
              <p:cNvSpPr>
                <a:spLocks noChangeShapeType="1"/>
              </p:cNvSpPr>
              <p:nvPr/>
            </p:nvSpPr>
            <p:spPr bwMode="auto">
              <a:xfrm flipV="1">
                <a:off x="4000" y="960"/>
                <a:ext cx="0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80" name="Line 28"/>
              <p:cNvSpPr>
                <a:spLocks noChangeShapeType="1"/>
              </p:cNvSpPr>
              <p:nvPr/>
            </p:nvSpPr>
            <p:spPr bwMode="auto">
              <a:xfrm flipV="1">
                <a:off x="5304" y="960"/>
                <a:ext cx="0" cy="2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79" name="Line 27"/>
              <p:cNvSpPr>
                <a:spLocks noChangeShapeType="1"/>
              </p:cNvSpPr>
              <p:nvPr/>
            </p:nvSpPr>
            <p:spPr bwMode="auto">
              <a:xfrm>
                <a:off x="648" y="960"/>
                <a:ext cx="465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lg"/>
                <a:tailEnd type="none" w="med" len="lg"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4777" name="Line 25"/>
            <p:cNvSpPr>
              <a:spLocks noChangeShapeType="1"/>
            </p:cNvSpPr>
            <p:nvPr/>
          </p:nvSpPr>
          <p:spPr bwMode="auto">
            <a:xfrm flipV="1">
              <a:off x="952" y="808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76" name="Line 24"/>
            <p:cNvSpPr>
              <a:spLocks noChangeShapeType="1"/>
            </p:cNvSpPr>
            <p:nvPr/>
          </p:nvSpPr>
          <p:spPr bwMode="auto">
            <a:xfrm flipV="1">
              <a:off x="2280" y="808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75" name="Line 23"/>
            <p:cNvSpPr>
              <a:spLocks noChangeShapeType="1"/>
            </p:cNvSpPr>
            <p:nvPr/>
          </p:nvSpPr>
          <p:spPr bwMode="auto">
            <a:xfrm flipV="1">
              <a:off x="3688" y="808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74" name="Line 22"/>
            <p:cNvSpPr>
              <a:spLocks noChangeShapeType="1"/>
            </p:cNvSpPr>
            <p:nvPr/>
          </p:nvSpPr>
          <p:spPr bwMode="auto">
            <a:xfrm flipV="1">
              <a:off x="4640" y="808"/>
              <a:ext cx="0" cy="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lg"/>
              <a:tailEnd type="none" w="med" len="lg"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868363" y="430213"/>
            <a:ext cx="1271587" cy="5175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Stage 1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Preindustrial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3027363" y="430213"/>
            <a:ext cx="1192212" cy="5175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Stage 2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Transitional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eneva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5367338" y="430213"/>
            <a:ext cx="984250" cy="5175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Stage 3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Industrial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675438" y="430213"/>
            <a:ext cx="1370012" cy="5175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Stage 4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Postindustrial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1244600" y="4848225"/>
            <a:ext cx="463550" cy="242888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2227263" y="4848225"/>
            <a:ext cx="922337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Increasing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3486150" y="4848225"/>
            <a:ext cx="820738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Very high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4405313" y="4848225"/>
            <a:ext cx="936625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Decreasing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5622925" y="4848225"/>
            <a:ext cx="463550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Low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6600825" y="4848225"/>
            <a:ext cx="487363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Zero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7553325" y="4848225"/>
            <a:ext cx="766763" cy="43497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Negative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2260600" y="2436813"/>
            <a:ext cx="974725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Birth rate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2746375" y="2755900"/>
            <a:ext cx="0" cy="469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lg"/>
            <a:tailEnd type="triangle" w="med" len="lg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3175000" y="4456113"/>
            <a:ext cx="156686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Total population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 flipH="1" flipV="1">
            <a:off x="2730500" y="4432300"/>
            <a:ext cx="48260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lg"/>
            <a:tailEnd type="triangle" w="med" len="lg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4411663" y="3860800"/>
            <a:ext cx="0" cy="469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lg"/>
            <a:tailEnd type="triangle" w="med" len="lg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884613" y="3478213"/>
            <a:ext cx="1054100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Death rate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 flipV="1">
            <a:off x="1046163" y="5730875"/>
            <a:ext cx="22367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med" len="lg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3240088" y="5537200"/>
            <a:ext cx="228441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Growth rate over time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753" name="Line 1"/>
          <p:cNvSpPr>
            <a:spLocks noChangeShapeType="1"/>
          </p:cNvSpPr>
          <p:nvPr/>
        </p:nvSpPr>
        <p:spPr bwMode="auto">
          <a:xfrm>
            <a:off x="5491163" y="5740400"/>
            <a:ext cx="3209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med" len="lg"/>
            <a:tailEnd type="triangl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Brainstorm time - Assignment</a:t>
            </a: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457200" y="7620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We will brainstorm a wide variety of population solutions.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You will choose one solution – one that you feel is reasonable and fits with your beliefs and values.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Feel free to use the case studies on pgs190-192 to help you form a plan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Read Guest Essay by Garrett Hardin, “Moral implications of cultural carrying capacity” 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You will write a 3-4 paragraph essay convincing me that your solution is a possible, feasible one.</a:t>
            </a: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How does it add up?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r>
              <a:rPr lang="en-US" dirty="0" smtClean="0"/>
              <a:t>•</a:t>
            </a:r>
            <a:r>
              <a:rPr lang="en-US" b="1" dirty="0" smtClean="0"/>
              <a:t>Crude birth rate:</a:t>
            </a:r>
            <a:r>
              <a:rPr lang="en-US" dirty="0" smtClean="0"/>
              <a:t> number of live births per 1,000 people in a given year </a:t>
            </a:r>
          </a:p>
          <a:p>
            <a:r>
              <a:rPr lang="en-US" dirty="0" smtClean="0"/>
              <a:t>•</a:t>
            </a:r>
            <a:r>
              <a:rPr lang="en-US" b="1" dirty="0" smtClean="0"/>
              <a:t>Crude death rate:</a:t>
            </a:r>
            <a:r>
              <a:rPr lang="en-US" dirty="0" smtClean="0"/>
              <a:t> number of deaths per 1,000 people in a given year </a:t>
            </a:r>
          </a:p>
          <a:p>
            <a:r>
              <a:rPr lang="en-US" dirty="0" smtClean="0"/>
              <a:t>•Developing countries have a significantly higher crude birth rate, but only a slightly higher crude death rate than developed countries.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5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158750"/>
            <a:ext cx="8750300" cy="5629275"/>
          </a:xfrm>
          <a:prstGeom prst="rect">
            <a:avLst/>
          </a:prstGeom>
          <a:noFill/>
        </p:spPr>
      </p:pic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547688" y="150813"/>
            <a:ext cx="223996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Average crude birth rate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6577013" y="150813"/>
            <a:ext cx="2319337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Average crude death rate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173288" y="952500"/>
            <a:ext cx="8159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World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1481138" y="2206625"/>
            <a:ext cx="1504950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All developed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countries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1412875" y="3448050"/>
            <a:ext cx="1573213" cy="581025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All developing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countries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1651000" y="4714875"/>
            <a:ext cx="1335088" cy="8255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Developing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countries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(w/o China)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7410450" y="1103313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999038" y="1604963"/>
            <a:ext cx="29686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5334000" y="238283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5132388" y="287178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8013700" y="3636963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948238" y="4151313"/>
            <a:ext cx="29686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8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8736013" y="4929188"/>
            <a:ext cx="4095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27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914900" y="5418138"/>
            <a:ext cx="2968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0" y="6597650"/>
            <a:ext cx="2909888" cy="260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© 2004 Brooks/Cole – Thomson Learning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/>
              <a:t>Annual population change</a:t>
            </a:r>
          </a:p>
          <a:p>
            <a:pPr>
              <a:buNone/>
            </a:pPr>
            <a:r>
              <a:rPr lang="en-US" dirty="0" smtClean="0"/>
              <a:t>Annual rate of natural </a:t>
            </a:r>
          </a:p>
          <a:p>
            <a:pPr>
              <a:buNone/>
            </a:pPr>
            <a:r>
              <a:rPr lang="en-US" dirty="0" smtClean="0"/>
              <a:t>population change (%)</a:t>
            </a:r>
          </a:p>
          <a:p>
            <a:pPr algn="ctr">
              <a:buNone/>
            </a:pPr>
            <a:r>
              <a:rPr lang="en-US" dirty="0" smtClean="0"/>
              <a:t>= </a:t>
            </a:r>
            <a:r>
              <a:rPr lang="en-US" u="sng" dirty="0" smtClean="0"/>
              <a:t>Birth rate – death rate</a:t>
            </a:r>
            <a:r>
              <a:rPr lang="en-US" dirty="0" smtClean="0"/>
              <a:t>  x 100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1,000 </a:t>
            </a:r>
          </a:p>
          <a:p>
            <a:pPr>
              <a:buNone/>
            </a:pPr>
            <a:r>
              <a:rPr lang="en-US" sz="2800" dirty="0" smtClean="0"/>
              <a:t>Annual rate of natural</a:t>
            </a:r>
          </a:p>
          <a:p>
            <a:pPr>
              <a:buNone/>
            </a:pPr>
            <a:r>
              <a:rPr lang="en-US" sz="2800" dirty="0" smtClean="0"/>
              <a:t>Population change (%)</a:t>
            </a:r>
          </a:p>
          <a:p>
            <a:pPr algn="ctr">
              <a:buNone/>
            </a:pPr>
            <a:r>
              <a:rPr lang="en-US" dirty="0" smtClean="0"/>
              <a:t>= </a:t>
            </a:r>
            <a:r>
              <a:rPr lang="en-US" u="sng" dirty="0" smtClean="0"/>
              <a:t>Birth rate – death rate</a:t>
            </a:r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10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good news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Growth rate in 1963 was 2.2% worldwide.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Today’s percent increase is…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Developed countries growth rate is 0.1%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Developing countries growth rate is 1.5%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Whose fault is it??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two countries together make up 37% of the world’s population???</a:t>
            </a:r>
          </a:p>
          <a:p>
            <a:pPr>
              <a:buNone/>
            </a:pPr>
            <a:r>
              <a:rPr lang="en-US" dirty="0"/>
              <a:t>China and India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  What country is the third highest based on population???</a:t>
            </a:r>
          </a:p>
          <a:p>
            <a:pPr>
              <a:buNone/>
            </a:pPr>
            <a:r>
              <a:rPr lang="en-US" dirty="0"/>
              <a:t>United States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6354" name="Group 34"/>
          <p:cNvGrpSpPr>
            <a:grpSpLocks/>
          </p:cNvGrpSpPr>
          <p:nvPr/>
        </p:nvGrpSpPr>
        <p:grpSpPr bwMode="auto">
          <a:xfrm>
            <a:off x="128588" y="63500"/>
            <a:ext cx="6048375" cy="6775450"/>
            <a:chOff x="81" y="40"/>
            <a:chExt cx="3810" cy="4268"/>
          </a:xfrm>
        </p:grpSpPr>
        <p:pic>
          <p:nvPicPr>
            <p:cNvPr id="56356" name="Picture 3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99" y="40"/>
              <a:ext cx="2292" cy="4268"/>
            </a:xfrm>
            <a:prstGeom prst="rect">
              <a:avLst/>
            </a:prstGeom>
            <a:noFill/>
          </p:spPr>
        </p:pic>
        <p:sp>
          <p:nvSpPr>
            <p:cNvPr id="56355" name="Text Box 35"/>
            <p:cNvSpPr txBox="1">
              <a:spLocks noChangeArrowheads="1"/>
            </p:cNvSpPr>
            <p:nvPr/>
          </p:nvSpPr>
          <p:spPr bwMode="auto">
            <a:xfrm rot="-5400000">
              <a:off x="-754" y="892"/>
              <a:ext cx="1833" cy="16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© 2004 Brooks/Cole – Thomson Learning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56353" name="Text Box 33"/>
          <p:cNvSpPr txBox="1">
            <a:spLocks noChangeArrowheads="1"/>
          </p:cNvSpPr>
          <p:nvPr/>
        </p:nvSpPr>
        <p:spPr bwMode="auto">
          <a:xfrm>
            <a:off x="1792288" y="0"/>
            <a:ext cx="7493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China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52" name="Text Box 32"/>
          <p:cNvSpPr txBox="1">
            <a:spLocks noChangeArrowheads="1"/>
          </p:cNvSpPr>
          <p:nvPr/>
        </p:nvSpPr>
        <p:spPr bwMode="auto">
          <a:xfrm>
            <a:off x="1881188" y="606425"/>
            <a:ext cx="658812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India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51" name="Text Box 31"/>
          <p:cNvSpPr txBox="1">
            <a:spLocks noChangeArrowheads="1"/>
          </p:cNvSpPr>
          <p:nvPr/>
        </p:nvSpPr>
        <p:spPr bwMode="auto">
          <a:xfrm>
            <a:off x="1928813" y="1241425"/>
            <a:ext cx="6127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USA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50" name="Text Box 30"/>
          <p:cNvSpPr txBox="1">
            <a:spLocks noChangeArrowheads="1"/>
          </p:cNvSpPr>
          <p:nvPr/>
        </p:nvSpPr>
        <p:spPr bwMode="auto">
          <a:xfrm>
            <a:off x="1408113" y="1876425"/>
            <a:ext cx="11318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Indonesia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1801813" y="2498725"/>
            <a:ext cx="7381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Brazil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8" name="Text Box 28"/>
          <p:cNvSpPr txBox="1">
            <a:spLocks noChangeArrowheads="1"/>
          </p:cNvSpPr>
          <p:nvPr/>
        </p:nvSpPr>
        <p:spPr bwMode="auto">
          <a:xfrm>
            <a:off x="1520825" y="3159125"/>
            <a:ext cx="1020763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Pakistan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1690688" y="3781425"/>
            <a:ext cx="850900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Russia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6" name="Text Box 26"/>
          <p:cNvSpPr txBox="1">
            <a:spLocks noChangeArrowheads="1"/>
          </p:cNvSpPr>
          <p:nvPr/>
        </p:nvSpPr>
        <p:spPr bwMode="auto">
          <a:xfrm>
            <a:off x="1204913" y="4416425"/>
            <a:ext cx="133667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Bangladesh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1770063" y="5089525"/>
            <a:ext cx="7715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Japan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4" name="Text Box 24"/>
          <p:cNvSpPr txBox="1">
            <a:spLocks noChangeArrowheads="1"/>
          </p:cNvSpPr>
          <p:nvPr/>
        </p:nvSpPr>
        <p:spPr bwMode="auto">
          <a:xfrm>
            <a:off x="1666875" y="5699125"/>
            <a:ext cx="873125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Nigeria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3" name="Text Box 23"/>
          <p:cNvSpPr txBox="1">
            <a:spLocks noChangeArrowheads="1"/>
          </p:cNvSpPr>
          <p:nvPr/>
        </p:nvSpPr>
        <p:spPr bwMode="auto">
          <a:xfrm>
            <a:off x="2833688" y="6588125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2004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3938588" y="6597650"/>
            <a:ext cx="636587" cy="33655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2025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5842000" y="23813"/>
            <a:ext cx="1004888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1.3 billion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6210300" y="265113"/>
            <a:ext cx="1004888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1.4 billion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5046663" y="696913"/>
            <a:ext cx="110331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1.1 billion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6161088" y="938213"/>
            <a:ext cx="1004887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1.4 billion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3314700" y="13192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294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3468688" y="1573213"/>
            <a:ext cx="110331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349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3151188" y="1941513"/>
            <a:ext cx="110331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219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3303588" y="2182813"/>
            <a:ext cx="110331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308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3048000" y="25765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179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3175000" y="28559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211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022600" y="32369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159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3213100" y="34909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229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3009900" y="38592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144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2971800" y="41005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137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2959100" y="44942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141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030538" y="4748213"/>
            <a:ext cx="1103312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205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2959100" y="51419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128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946400" y="54213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121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933700" y="57896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137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3124200" y="6030913"/>
            <a:ext cx="1103313" cy="304800"/>
          </a:xfrm>
          <a:prstGeom prst="rect">
            <a:avLst/>
          </a:prstGeom>
          <a:noFill/>
          <a:ln w="25400">
            <a:noFill/>
            <a:miter lim="800000"/>
            <a:headEnd type="none" w="med" len="lg"/>
            <a:tailEnd type="none" w="med" len="lg"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206 million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5029200" y="1905000"/>
            <a:ext cx="3810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10 most populous countries based on 2004 census data and projected 2025 populations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a 0.1 kid look like?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Fertility:</a:t>
            </a:r>
            <a:r>
              <a:rPr lang="en-US" dirty="0" smtClean="0"/>
              <a:t> number of births that occur to an individual woman or a population </a:t>
            </a:r>
          </a:p>
          <a:p>
            <a:r>
              <a:rPr lang="en-US" b="1" dirty="0" smtClean="0"/>
              <a:t>Replacement level fertility:</a:t>
            </a:r>
            <a:r>
              <a:rPr lang="en-US" dirty="0" smtClean="0"/>
              <a:t> number of children a couple must bear to replace themselves.  Typically a bit higher than 2 due to some females dying before reproductive age.  (developed countries = 2.1, developing as high as 2.5 children) </a:t>
            </a:r>
          </a:p>
          <a:p>
            <a:r>
              <a:rPr lang="en-US" b="1" dirty="0" smtClean="0"/>
              <a:t>Total Fertility rate:</a:t>
            </a:r>
            <a:r>
              <a:rPr lang="en-US" dirty="0" smtClean="0"/>
              <a:t> TFR.  Average number of children a woman typically has. Global TFR = 2.8 kids, Developed = 1.6, Developing = 3.1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1192</Words>
  <Application>Microsoft Office PowerPoint</Application>
  <PresentationFormat>On-screen Show (4:3)</PresentationFormat>
  <Paragraphs>363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Chapter 10 Population Unit </vt:lpstr>
      <vt:lpstr>Slide 2</vt:lpstr>
      <vt:lpstr>Slide 3</vt:lpstr>
      <vt:lpstr>Slide 4</vt:lpstr>
      <vt:lpstr>Slide 5</vt:lpstr>
      <vt:lpstr>More good news </vt:lpstr>
      <vt:lpstr>Whose fault is it?? </vt:lpstr>
      <vt:lpstr>Slide 8</vt:lpstr>
      <vt:lpstr>What’s a 0.1 kid look like? </vt:lpstr>
      <vt:lpstr>Slide 10</vt:lpstr>
      <vt:lpstr>Slide 11</vt:lpstr>
      <vt:lpstr>What lowers the birth rate? </vt:lpstr>
      <vt:lpstr>Slide 13</vt:lpstr>
      <vt:lpstr>Slide 14</vt:lpstr>
      <vt:lpstr>Delaying death… </vt:lpstr>
      <vt:lpstr>“Give me your poor…” </vt:lpstr>
      <vt:lpstr>Age Structure Diagrams 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B.I.G.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Population Unit </dc:title>
  <dc:creator>W</dc:creator>
  <cp:lastModifiedBy>W</cp:lastModifiedBy>
  <cp:revision>17</cp:revision>
  <dcterms:created xsi:type="dcterms:W3CDTF">2010-09-28T01:49:07Z</dcterms:created>
  <dcterms:modified xsi:type="dcterms:W3CDTF">2010-09-28T02:16:39Z</dcterms:modified>
</cp:coreProperties>
</file>